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9" r:id="rId2"/>
    <p:sldId id="266" r:id="rId3"/>
    <p:sldId id="285" r:id="rId4"/>
    <p:sldId id="268" r:id="rId5"/>
    <p:sldId id="288" r:id="rId6"/>
    <p:sldId id="286" r:id="rId7"/>
    <p:sldId id="287" r:id="rId8"/>
    <p:sldId id="289" r:id="rId9"/>
    <p:sldId id="291" r:id="rId10"/>
    <p:sldId id="323" r:id="rId11"/>
    <p:sldId id="293" r:id="rId12"/>
    <p:sldId id="294" r:id="rId13"/>
    <p:sldId id="295" r:id="rId14"/>
    <p:sldId id="292" r:id="rId15"/>
    <p:sldId id="297" r:id="rId16"/>
    <p:sldId id="298" r:id="rId17"/>
    <p:sldId id="300" r:id="rId18"/>
    <p:sldId id="299" r:id="rId19"/>
    <p:sldId id="301" r:id="rId20"/>
    <p:sldId id="302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2" r:id="rId29"/>
    <p:sldId id="311" r:id="rId30"/>
    <p:sldId id="313" r:id="rId31"/>
    <p:sldId id="296" r:id="rId32"/>
    <p:sldId id="316" r:id="rId33"/>
    <p:sldId id="315" r:id="rId34"/>
    <p:sldId id="318" r:id="rId35"/>
    <p:sldId id="319" r:id="rId36"/>
    <p:sldId id="324" r:id="rId37"/>
    <p:sldId id="328" r:id="rId38"/>
    <p:sldId id="327" r:id="rId39"/>
    <p:sldId id="325" r:id="rId40"/>
    <p:sldId id="278" r:id="rId41"/>
    <p:sldId id="280" r:id="rId42"/>
    <p:sldId id="281" r:id="rId43"/>
    <p:sldId id="283" r:id="rId44"/>
    <p:sldId id="282" r:id="rId45"/>
    <p:sldId id="314" r:id="rId46"/>
    <p:sldId id="320" r:id="rId47"/>
    <p:sldId id="326" r:id="rId48"/>
    <p:sldId id="279" r:id="rId49"/>
  </p:sldIdLst>
  <p:sldSz cx="12192000" cy="6858000"/>
  <p:notesSz cx="9144000" cy="6858000"/>
  <p:embeddedFontLst>
    <p:embeddedFont>
      <p:font typeface="맑은 고딕" panose="020B0503020000020004" pitchFamily="50" charset="-127"/>
      <p:regular r:id="rId51"/>
      <p:bold r:id="rId52"/>
    </p:embeddedFont>
    <p:embeddedFont>
      <p:font typeface="Calisto MT" panose="02040603050505030304" pitchFamily="18" charset="0"/>
      <p:regular r:id="rId53"/>
      <p:bold r:id="rId54"/>
      <p:italic r:id="rId55"/>
      <p:boldItalic r:id="rId56"/>
    </p:embeddedFont>
    <p:embeddedFont>
      <p:font typeface="a태백산맥" panose="02020600000000000000" pitchFamily="18" charset="-127"/>
      <p:regular r:id="rId57"/>
    </p:embeddedFont>
    <p:embeddedFont>
      <p:font typeface="나눔고딕" panose="020B0600000101010101" charset="-127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ksmfdl4296@gmail.com" initials="g" lastIdx="2" clrIdx="0">
    <p:extLst>
      <p:ext uri="{19B8F6BF-5375-455C-9EA6-DF929625EA0E}">
        <p15:presenceInfo xmlns:p15="http://schemas.microsoft.com/office/powerpoint/2012/main" userId="49649f25a69a5b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C6F3"/>
    <a:srgbClr val="373719"/>
    <a:srgbClr val="504E00"/>
    <a:srgbClr val="545200"/>
    <a:srgbClr val="424000"/>
    <a:srgbClr val="737000"/>
    <a:srgbClr val="272F13"/>
    <a:srgbClr val="2C451B"/>
    <a:srgbClr val="111B0B"/>
    <a:srgbClr val="94D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6" autoAdjust="0"/>
    <p:restoredTop sz="95487" autoAdjust="0"/>
  </p:normalViewPr>
  <p:slideViewPr>
    <p:cSldViewPr snapToGrid="0">
      <p:cViewPr varScale="1">
        <p:scale>
          <a:sx n="86" d="100"/>
          <a:sy n="86" d="100"/>
        </p:scale>
        <p:origin x="41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08E77-AC50-4EDA-93ED-EA53973C62C4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4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4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4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912CC-DDC3-40C5-9D1F-EE647525C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48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209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174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380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52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545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88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063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22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681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36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9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105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08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9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48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88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01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104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0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26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61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40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68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5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061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70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04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3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970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6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895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4445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C4B912CC-DDC3-40C5-9D1F-EE647525C6FD}" type="slidenum">
              <a:rPr lang="en-US" altLang="en-US"/>
              <a:pPr lvl="0">
                <a:defRPr lang="ko-KR" altLang="en-US"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431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27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594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132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70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7296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99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7887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02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004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26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13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525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245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49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912CC-DDC3-40C5-9D1F-EE647525C6F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4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5954E12-259D-4CF9-B668-C929BE9EE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EE0B5A4-2203-4F8D-BCB2-CA3ABBB97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CE934AE-65CA-45B5-9C7B-13CADEEE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DD09B8-2980-4DC0-A9C0-D93D67628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7C652A-1C78-4647-8979-AE64B95C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250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0946D4-7771-4C58-967D-0B6F65E5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2B5D75C-FEFC-4B0A-9C81-5349369BE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5CDEC66-3C07-4EDF-A670-9BFD250C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3CC82E-17EB-4E15-B5D6-D878819C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BF21F6B-80AC-4860-BD66-0F154A2D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8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BBFBF4E-F4C3-4B47-9425-E59B63975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30CDD33-89A8-4065-8FE6-AA0C88AF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3FA4F59-E8A9-4E24-95FB-887C3B44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13709E-053F-44A1-8140-1F904206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06DFDD2-11C9-4FCE-AFCB-9B6E191A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25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5C12DC-1CDA-4429-A854-BC716E58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7CAE5C9-52B0-453A-B18D-9C2EAB6E7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83F40A9-2EA2-4007-B5BC-AACE9227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BDF4F86-067D-4378-B083-2B6F4701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A725A6A-0E44-4A90-996E-9EE6D66E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40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30277C-9634-4C0E-9E74-38695463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140CC86-2802-4140-8F81-B043E7A67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1FCAE9D-55F6-45C5-9C28-0E63E5A9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E93405B-48AF-45B4-A229-CA807593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84099ED-8BD2-4653-8974-36E568FA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1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CC11B2-08F8-4C41-859E-EA42657F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EFBBB79-5644-46D9-ADCB-B1AC51893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30DF735-29B2-42EE-BB70-4BA25FDFF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D1AD21E-C206-4964-A995-93E68E7B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2585E2F-CFBF-40ED-91FC-2D6347D5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EBB57BC-5F79-4549-8BCB-DDB11E82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11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35F18C-5C2C-4F81-9C87-BB5C11DC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294AF1A-BCEE-4A56-89DC-47B36AC88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BE7DF45-C1D7-41CA-B575-B4FF1ED6F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D8B225D-09AC-4FC2-ACC9-70779D1E6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3137CF9-CB60-47C9-B776-5CCB04F699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4696A852-B2AA-4951-982F-9970F8CA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7CC7524-6F64-4ACD-98E4-7A4C82DF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01635F6-4DB7-43C2-82A5-D5C6432C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1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1575A0-C047-4E3E-9F80-A36467BB6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9AD96DC-B9CE-475D-A9AE-7D03814D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7AE6930-7580-4193-ABF7-878602028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4F460D9-8997-4B59-A778-830183BB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6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DBF2BCA-25A0-49AB-B389-9184CA08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F4A2104-F800-4FAF-ADAC-A300E272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ABC7FE4-81B4-4A27-AC06-EDFA0705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1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21C7BB-CD4D-4A69-B70D-D5C0165E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7672C89-B734-4129-B655-045D3C0E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4C442D5-E6DF-4D31-9A4A-1E5199D34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D0CD08F-6A1E-4E4A-A0F6-668F5D9A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F2F3696-3453-4107-98D3-254A9F9E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49EFDBD-DEC8-44D9-BA5D-F958C14D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911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173420-C065-4ABC-A059-B1C3C020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016ABAE-6F18-4082-9EBC-471AB4B55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4B6D458-F54D-47A7-B206-F062C9C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634DEA9-76DA-48CE-BC3C-244FB52B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FC17058-2D8D-49B9-9353-B8020998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9BF19D7-45AB-4C4B-B178-EDB2A5E1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0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58C16A9-7D85-4FD2-AD74-F0086781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80E4623-63D6-4C9C-8C7B-B8683E8CB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49B583E-2AA2-4FD5-8E8E-83D22C0AE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A1D73-9D43-438A-B1F5-C0DE0556B7DF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9E2ECA5-217D-4C70-82A2-E72F75FF8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D474D34-C7FC-421E-8202-F610FF675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38AAA-C98B-4E48-986B-360D3963CE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11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6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.jpe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.png"/><Relationship Id="rId9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6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6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8.png"/><Relationship Id="rId9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0 Senna (League of Legends) HD Wallpapers | Background Images - Wallpaper  Abyss">
            <a:extLst>
              <a:ext uri="{FF2B5EF4-FFF2-40B4-BE49-F238E27FC236}">
                <a16:creationId xmlns:a16="http://schemas.microsoft.com/office/drawing/2014/main" xmlns="" id="{37EA4922-FB9F-4D99-8FC8-16DBB47AD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1D39AE1-9246-4701-9453-20E2EF89D8AC}"/>
              </a:ext>
            </a:extLst>
          </p:cNvPr>
          <p:cNvSpPr/>
          <p:nvPr/>
        </p:nvSpPr>
        <p:spPr>
          <a:xfrm>
            <a:off x="0" y="0"/>
            <a:ext cx="12192000" cy="6855352"/>
          </a:xfrm>
          <a:prstGeom prst="rect">
            <a:avLst/>
          </a:prstGeom>
          <a:solidFill>
            <a:srgbClr val="000A1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11022E5-84E5-40A1-BCEF-EF44018E7A40}"/>
              </a:ext>
            </a:extLst>
          </p:cNvPr>
          <p:cNvSpPr/>
          <p:nvPr/>
        </p:nvSpPr>
        <p:spPr>
          <a:xfrm>
            <a:off x="10134600" y="0"/>
            <a:ext cx="2057400" cy="6858000"/>
          </a:xfrm>
          <a:prstGeom prst="rect">
            <a:avLst/>
          </a:prstGeom>
          <a:solidFill>
            <a:srgbClr val="000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4E748CC-21EC-47F6-B848-1A3450880148}"/>
              </a:ext>
            </a:extLst>
          </p:cNvPr>
          <p:cNvSpPr/>
          <p:nvPr/>
        </p:nvSpPr>
        <p:spPr>
          <a:xfrm>
            <a:off x="10256043" y="1695450"/>
            <a:ext cx="1814514" cy="276225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DB9381C-449C-423D-9A8E-55C185B22F44}"/>
              </a:ext>
            </a:extLst>
          </p:cNvPr>
          <p:cNvSpPr/>
          <p:nvPr/>
        </p:nvSpPr>
        <p:spPr>
          <a:xfrm>
            <a:off x="10256043" y="2246894"/>
            <a:ext cx="1814514" cy="276225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2DA54794-10FE-4AA4-86B4-207613DBC319}"/>
              </a:ext>
            </a:extLst>
          </p:cNvPr>
          <p:cNvGrpSpPr/>
          <p:nvPr/>
        </p:nvGrpSpPr>
        <p:grpSpPr>
          <a:xfrm>
            <a:off x="11040785" y="0"/>
            <a:ext cx="1151215" cy="183600"/>
            <a:chOff x="11092105" y="35720"/>
            <a:chExt cx="1151215" cy="183600"/>
          </a:xfrm>
        </p:grpSpPr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xmlns="" id="{07124D4B-4303-49F5-A728-0167385D2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730038" y="35720"/>
              <a:ext cx="183356" cy="183356"/>
            </a:xfrm>
            <a:prstGeom prst="rect">
              <a:avLst/>
            </a:prstGeom>
          </p:spPr>
        </p:pic>
        <p:sp>
          <p:nvSpPr>
            <p:cNvPr id="10" name="곱하기 기호 9">
              <a:extLst>
                <a:ext uri="{FF2B5EF4-FFF2-40B4-BE49-F238E27FC236}">
                  <a16:creationId xmlns:a16="http://schemas.microsoft.com/office/drawing/2014/main" xmlns="" id="{E9C8B5A4-FF35-41A2-99C4-B5CD9B5BC6BE}"/>
                </a:ext>
              </a:extLst>
            </p:cNvPr>
            <p:cNvSpPr/>
            <p:nvPr/>
          </p:nvSpPr>
          <p:spPr>
            <a:xfrm>
              <a:off x="12059720" y="35720"/>
              <a:ext cx="183600" cy="183600"/>
            </a:xfrm>
            <a:prstGeom prst="mathMultiply">
              <a:avLst>
                <a:gd name="adj1" fmla="val 11306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빼기 기호 10">
              <a:extLst>
                <a:ext uri="{FF2B5EF4-FFF2-40B4-BE49-F238E27FC236}">
                  <a16:creationId xmlns:a16="http://schemas.microsoft.com/office/drawing/2014/main" xmlns="" id="{A6FFB336-4E5E-40C0-9F60-1554AF0D29BA}"/>
                </a:ext>
              </a:extLst>
            </p:cNvPr>
            <p:cNvSpPr/>
            <p:nvPr/>
          </p:nvSpPr>
          <p:spPr>
            <a:xfrm>
              <a:off x="11423100" y="126921"/>
              <a:ext cx="159299" cy="92155"/>
            </a:xfrm>
            <a:prstGeom prst="mathMin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래픽 11" descr="물음표">
              <a:extLst>
                <a:ext uri="{FF2B5EF4-FFF2-40B4-BE49-F238E27FC236}">
                  <a16:creationId xmlns:a16="http://schemas.microsoft.com/office/drawing/2014/main" xmlns="" id="{9932D176-5C6C-4305-A9F6-3951CD776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092105" y="35720"/>
              <a:ext cx="183356" cy="18335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0C8E12-56BD-48CE-B7F0-BC87F38382B7}"/>
              </a:ext>
            </a:extLst>
          </p:cNvPr>
          <p:cNvSpPr txBox="1"/>
          <p:nvPr/>
        </p:nvSpPr>
        <p:spPr>
          <a:xfrm>
            <a:off x="10156032" y="1480006"/>
            <a:ext cx="60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팀 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F38C2D0-77FA-4CB8-8F2D-18DD38109A08}"/>
              </a:ext>
            </a:extLst>
          </p:cNvPr>
          <p:cNvSpPr txBox="1"/>
          <p:nvPr/>
        </p:nvSpPr>
        <p:spPr>
          <a:xfrm>
            <a:off x="10156031" y="2031450"/>
            <a:ext cx="716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팀 구성원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2377FE01-8B1E-4105-828F-18B88D8089FB}"/>
              </a:ext>
            </a:extLst>
          </p:cNvPr>
          <p:cNvGrpSpPr/>
          <p:nvPr/>
        </p:nvGrpSpPr>
        <p:grpSpPr>
          <a:xfrm>
            <a:off x="10260805" y="2656713"/>
            <a:ext cx="1000125" cy="230832"/>
            <a:chOff x="10339387" y="2656713"/>
            <a:chExt cx="1000125" cy="2308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0D05D67-679D-42EF-9ECC-B5F50020CABE}"/>
                </a:ext>
              </a:extLst>
            </p:cNvPr>
            <p:cNvSpPr txBox="1"/>
            <p:nvPr/>
          </p:nvSpPr>
          <p:spPr>
            <a:xfrm>
              <a:off x="10425355" y="2656713"/>
              <a:ext cx="9141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정보 기억하기</a:t>
              </a:r>
            </a:p>
          </p:txBody>
        </p:sp>
        <p:pic>
          <p:nvPicPr>
            <p:cNvPr id="18" name="그래픽 17" descr="확인 표시">
              <a:extLst>
                <a:ext uri="{FF2B5EF4-FFF2-40B4-BE49-F238E27FC236}">
                  <a16:creationId xmlns:a16="http://schemas.microsoft.com/office/drawing/2014/main" xmlns="" id="{A652EB5E-7213-4E02-BD7D-0A6F062C4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361060" y="2714626"/>
              <a:ext cx="99250" cy="99250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3800A073-1CDB-4681-AFCB-C4DE0967C23F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750" y="2716096"/>
              <a:ext cx="108000" cy="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2FB30297-0699-4BB7-A6FE-3726F8AD1639}"/>
                </a:ext>
              </a:extLst>
            </p:cNvPr>
            <p:cNvCxnSpPr/>
            <p:nvPr/>
          </p:nvCxnSpPr>
          <p:spPr>
            <a:xfrm>
              <a:off x="10341769" y="2713714"/>
              <a:ext cx="0" cy="10800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0C4CA686-CA40-4778-B7BB-4C51144FE6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387" y="2820867"/>
              <a:ext cx="108000" cy="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5E129560-370D-4CED-BFD0-706166998151}"/>
                </a:ext>
              </a:extLst>
            </p:cNvPr>
            <p:cNvCxnSpPr/>
            <p:nvPr/>
          </p:nvCxnSpPr>
          <p:spPr>
            <a:xfrm>
              <a:off x="10451306" y="2758960"/>
              <a:ext cx="0" cy="64800"/>
            </a:xfrm>
            <a:prstGeom prst="line">
              <a:avLst/>
            </a:prstGeom>
            <a:ln>
              <a:solidFill>
                <a:srgbClr val="B5AA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608C0FD-FAD5-437C-B50C-DEF2E7D0D6CE}"/>
              </a:ext>
            </a:extLst>
          </p:cNvPr>
          <p:cNvSpPr txBox="1"/>
          <p:nvPr/>
        </p:nvSpPr>
        <p:spPr>
          <a:xfrm>
            <a:off x="10156031" y="3104481"/>
            <a:ext cx="914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지역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언어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3CC60B1-D486-4692-ACEE-DE247E2A91A9}"/>
              </a:ext>
            </a:extLst>
          </p:cNvPr>
          <p:cNvSpPr txBox="1"/>
          <p:nvPr/>
        </p:nvSpPr>
        <p:spPr>
          <a:xfrm>
            <a:off x="10156030" y="3306316"/>
            <a:ext cx="914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B5AA5B"/>
                </a:solidFill>
              </a:rPr>
              <a:t>KR</a:t>
            </a:r>
            <a:r>
              <a:rPr lang="ko-KR" altLang="en-US" sz="900">
                <a:solidFill>
                  <a:srgbClr val="B5AA5B"/>
                </a:solidFill>
              </a:rPr>
              <a:t> </a:t>
            </a:r>
            <a:r>
              <a:rPr lang="en-US" altLang="ko-KR" sz="900">
                <a:solidFill>
                  <a:srgbClr val="B5AA5B"/>
                </a:solidFill>
              </a:rPr>
              <a:t>(</a:t>
            </a:r>
            <a:r>
              <a:rPr lang="ko-KR" altLang="en-US" sz="900">
                <a:solidFill>
                  <a:srgbClr val="B5AA5B"/>
                </a:solidFill>
              </a:rPr>
              <a:t>한국어</a:t>
            </a:r>
            <a:r>
              <a:rPr lang="en-US" altLang="ko-KR" sz="900">
                <a:solidFill>
                  <a:srgbClr val="B5AA5B"/>
                </a:solidFill>
              </a:rPr>
              <a:t>)</a:t>
            </a:r>
            <a:endParaRPr lang="ko-KR" altLang="en-US" sz="900">
              <a:solidFill>
                <a:srgbClr val="B5AA5B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xmlns="" id="{552EEEB0-E52D-4013-9E74-EF23CC4E9E4C}"/>
              </a:ext>
            </a:extLst>
          </p:cNvPr>
          <p:cNvSpPr/>
          <p:nvPr/>
        </p:nvSpPr>
        <p:spPr>
          <a:xfrm rot="10800000">
            <a:off x="10873029" y="3401392"/>
            <a:ext cx="64051" cy="55216"/>
          </a:xfrm>
          <a:prstGeom prst="triangle">
            <a:avLst/>
          </a:prstGeom>
          <a:solidFill>
            <a:srgbClr val="B5A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14ED4F0-DA4D-427E-929B-4493B27EC790}"/>
              </a:ext>
            </a:extLst>
          </p:cNvPr>
          <p:cNvSpPr txBox="1"/>
          <p:nvPr/>
        </p:nvSpPr>
        <p:spPr>
          <a:xfrm>
            <a:off x="10158411" y="1050538"/>
            <a:ext cx="800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</a:rPr>
              <a:t>로그인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A50983B-71D9-4B5E-9C45-BBDE63C6982D}"/>
              </a:ext>
            </a:extLst>
          </p:cNvPr>
          <p:cNvSpPr/>
          <p:nvPr/>
        </p:nvSpPr>
        <p:spPr>
          <a:xfrm>
            <a:off x="10256043" y="5211451"/>
            <a:ext cx="1814514" cy="27622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0B0F0"/>
                </a:solidFill>
              </a:rPr>
              <a:t>로그인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FDD4E91-666B-445D-B6EF-B2B2AC77BADB}"/>
              </a:ext>
            </a:extLst>
          </p:cNvPr>
          <p:cNvSpPr txBox="1"/>
          <p:nvPr/>
        </p:nvSpPr>
        <p:spPr>
          <a:xfrm>
            <a:off x="10179428" y="5940093"/>
            <a:ext cx="1044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00B0F0"/>
                </a:solidFill>
              </a:rPr>
              <a:t>계정이름 찾기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2690CA9-D532-45B2-B5BE-FEB691E4AEF0}"/>
              </a:ext>
            </a:extLst>
          </p:cNvPr>
          <p:cNvSpPr txBox="1"/>
          <p:nvPr/>
        </p:nvSpPr>
        <p:spPr>
          <a:xfrm>
            <a:off x="10179427" y="6110064"/>
            <a:ext cx="1044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00B0F0"/>
                </a:solidFill>
              </a:rPr>
              <a:t>비밀번호 찾기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84E8192-4AA5-4F56-9F6A-1C7C5364CCF8}"/>
              </a:ext>
            </a:extLst>
          </p:cNvPr>
          <p:cNvSpPr txBox="1"/>
          <p:nvPr/>
        </p:nvSpPr>
        <p:spPr>
          <a:xfrm>
            <a:off x="10179427" y="6283630"/>
            <a:ext cx="1044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00B0F0"/>
                </a:solidFill>
              </a:rPr>
              <a:t>계정 생성하기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3C8DCFE0-6326-42CC-A7AA-F56E3AB9E355}"/>
              </a:ext>
            </a:extLst>
          </p:cNvPr>
          <p:cNvCxnSpPr>
            <a:cxnSpLocks/>
          </p:cNvCxnSpPr>
          <p:nvPr/>
        </p:nvCxnSpPr>
        <p:spPr>
          <a:xfrm flipV="1">
            <a:off x="11040785" y="6010320"/>
            <a:ext cx="96440" cy="86784"/>
          </a:xfrm>
          <a:prstGeom prst="straightConnector1">
            <a:avLst/>
          </a:prstGeom>
          <a:ln>
            <a:solidFill>
              <a:srgbClr val="00B0F0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E5A544DE-C57D-4CD2-AF54-ABACC1F3C196}"/>
              </a:ext>
            </a:extLst>
          </p:cNvPr>
          <p:cNvCxnSpPr>
            <a:cxnSpLocks/>
          </p:cNvCxnSpPr>
          <p:nvPr/>
        </p:nvCxnSpPr>
        <p:spPr>
          <a:xfrm flipV="1">
            <a:off x="11040785" y="6188156"/>
            <a:ext cx="96440" cy="86784"/>
          </a:xfrm>
          <a:prstGeom prst="straightConnector1">
            <a:avLst/>
          </a:prstGeom>
          <a:ln>
            <a:solidFill>
              <a:srgbClr val="00B0F0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0564E45A-D391-4D85-B411-509DC326D99A}"/>
              </a:ext>
            </a:extLst>
          </p:cNvPr>
          <p:cNvCxnSpPr>
            <a:cxnSpLocks/>
          </p:cNvCxnSpPr>
          <p:nvPr/>
        </p:nvCxnSpPr>
        <p:spPr>
          <a:xfrm flipV="1">
            <a:off x="11040785" y="6361648"/>
            <a:ext cx="96440" cy="86784"/>
          </a:xfrm>
          <a:prstGeom prst="straightConnector1">
            <a:avLst/>
          </a:prstGeom>
          <a:ln>
            <a:solidFill>
              <a:srgbClr val="00B0F0"/>
            </a:solidFill>
            <a:headEnd type="none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39EDD44-DE5B-401C-B3C9-B21048E70324}"/>
              </a:ext>
            </a:extLst>
          </p:cNvPr>
          <p:cNvSpPr/>
          <p:nvPr/>
        </p:nvSpPr>
        <p:spPr>
          <a:xfrm>
            <a:off x="563428" y="6201685"/>
            <a:ext cx="115772" cy="115772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4DC2AAC-3E56-4511-8033-9800CC190C7B}"/>
              </a:ext>
            </a:extLst>
          </p:cNvPr>
          <p:cNvSpPr txBox="1"/>
          <p:nvPr/>
        </p:nvSpPr>
        <p:spPr>
          <a:xfrm>
            <a:off x="641100" y="6144155"/>
            <a:ext cx="15098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로그인 애니메이션 끄기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CF320094-551C-4BF4-BFCE-878086E5ECEA}"/>
              </a:ext>
            </a:extLst>
          </p:cNvPr>
          <p:cNvSpPr/>
          <p:nvPr/>
        </p:nvSpPr>
        <p:spPr>
          <a:xfrm>
            <a:off x="563428" y="6432517"/>
            <a:ext cx="115772" cy="115772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01D09D3-62C5-4144-B521-912127A3C7E7}"/>
              </a:ext>
            </a:extLst>
          </p:cNvPr>
          <p:cNvSpPr txBox="1"/>
          <p:nvPr/>
        </p:nvSpPr>
        <p:spPr>
          <a:xfrm>
            <a:off x="641100" y="6374987"/>
            <a:ext cx="15098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>
                    <a:lumMod val="50000"/>
                  </a:schemeClr>
                </a:solidFill>
              </a:rPr>
              <a:t>로그인 음악 끄기</a:t>
            </a:r>
          </a:p>
        </p:txBody>
      </p:sp>
      <p:pic>
        <p:nvPicPr>
          <p:cNvPr id="45" name="Picture 2" descr="ë¡¤ ë¡ê³  pngì ëí ì´ë¯¸ì§ ê²ìê²°ê³¼">
            <a:extLst>
              <a:ext uri="{FF2B5EF4-FFF2-40B4-BE49-F238E27FC236}">
                <a16:creationId xmlns:a16="http://schemas.microsoft.com/office/drawing/2014/main" xmlns="" id="{719FBDCD-6C3F-4C87-A2D1-999E78D4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769" y="2648"/>
            <a:ext cx="1404741" cy="14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05C296-FEC7-4B30-A1F3-FFB453B27C22}"/>
              </a:ext>
            </a:extLst>
          </p:cNvPr>
          <p:cNvSpPr txBox="1"/>
          <p:nvPr/>
        </p:nvSpPr>
        <p:spPr>
          <a:xfrm>
            <a:off x="1037982" y="1825583"/>
            <a:ext cx="8165548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ln w="3175">
                  <a:noFill/>
                </a:ln>
                <a:gradFill>
                  <a:gsLst>
                    <a:gs pos="93000">
                      <a:schemeClr val="accent2">
                        <a:lumMod val="50000"/>
                      </a:schemeClr>
                    </a:gs>
                    <a:gs pos="23000">
                      <a:schemeClr val="accent2">
                        <a:lumMod val="50000"/>
                      </a:schemeClr>
                    </a:gs>
                    <a:gs pos="43000">
                      <a:srgbClr val="FFCC00"/>
                    </a:gs>
                    <a:gs pos="58000">
                      <a:schemeClr val="accent4">
                        <a:lumMod val="40000"/>
                        <a:lumOff val="60000"/>
                      </a:schemeClr>
                    </a:gs>
                    <a:gs pos="71000">
                      <a:srgbClr val="FFCC00"/>
                    </a:gs>
                  </a:gsLst>
                  <a:lin ang="5400000" scaled="1"/>
                </a:gra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sto MT" panose="02040603050505030304" pitchFamily="18" charset="0"/>
              </a:rPr>
              <a:t>LEAGUE</a:t>
            </a:r>
            <a:r>
              <a:rPr lang="en-US" altLang="ko-KR" sz="4000" b="1">
                <a:ln w="3175">
                  <a:noFill/>
                </a:ln>
                <a:gradFill>
                  <a:gsLst>
                    <a:gs pos="93000">
                      <a:schemeClr val="accent2">
                        <a:lumMod val="50000"/>
                      </a:schemeClr>
                    </a:gs>
                    <a:gs pos="23000">
                      <a:schemeClr val="accent2">
                        <a:lumMod val="50000"/>
                      </a:schemeClr>
                    </a:gs>
                    <a:gs pos="43000">
                      <a:srgbClr val="FFCC00"/>
                    </a:gs>
                    <a:gs pos="58000">
                      <a:schemeClr val="accent4">
                        <a:lumMod val="40000"/>
                        <a:lumOff val="60000"/>
                      </a:schemeClr>
                    </a:gs>
                    <a:gs pos="71000">
                      <a:srgbClr val="FFCC00"/>
                    </a:gs>
                  </a:gsLst>
                  <a:lin ang="5400000" scaled="1"/>
                </a:gra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sto MT" panose="02040603050505030304" pitchFamily="18" charset="0"/>
              </a:rPr>
              <a:t>OF</a:t>
            </a:r>
            <a:r>
              <a:rPr lang="en-US" altLang="ko-KR" sz="6000" b="1">
                <a:ln w="3175">
                  <a:noFill/>
                </a:ln>
                <a:gradFill>
                  <a:gsLst>
                    <a:gs pos="93000">
                      <a:schemeClr val="accent2">
                        <a:lumMod val="50000"/>
                      </a:schemeClr>
                    </a:gs>
                    <a:gs pos="23000">
                      <a:schemeClr val="accent2">
                        <a:lumMod val="50000"/>
                      </a:schemeClr>
                    </a:gs>
                    <a:gs pos="43000">
                      <a:srgbClr val="FFCC00"/>
                    </a:gs>
                    <a:gs pos="58000">
                      <a:schemeClr val="accent4">
                        <a:lumMod val="40000"/>
                        <a:lumOff val="60000"/>
                      </a:schemeClr>
                    </a:gs>
                    <a:gs pos="71000">
                      <a:srgbClr val="FFCC00"/>
                    </a:gs>
                  </a:gsLst>
                  <a:lin ang="5400000" scaled="1"/>
                </a:gra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sto MT" panose="02040603050505030304" pitchFamily="18" charset="0"/>
              </a:rPr>
              <a:t>LEGENDS</a:t>
            </a:r>
          </a:p>
          <a:p>
            <a:pPr algn="ctr">
              <a:lnSpc>
                <a:spcPct val="150000"/>
              </a:lnSpc>
            </a:pPr>
            <a:r>
              <a:rPr lang="ko-KR" altLang="en-US" sz="4800">
                <a:ln w="3175">
                  <a:noFill/>
                </a:ln>
                <a:gradFill>
                  <a:gsLst>
                    <a:gs pos="84000">
                      <a:schemeClr val="accent2">
                        <a:lumMod val="50000"/>
                      </a:schemeClr>
                    </a:gs>
                    <a:gs pos="4000">
                      <a:schemeClr val="accent2">
                        <a:lumMod val="50000"/>
                      </a:schemeClr>
                    </a:gs>
                    <a:gs pos="28000">
                      <a:srgbClr val="FFCC00"/>
                    </a:gs>
                    <a:gs pos="50000">
                      <a:schemeClr val="accent4">
                        <a:lumMod val="40000"/>
                        <a:lumOff val="60000"/>
                      </a:schemeClr>
                    </a:gs>
                    <a:gs pos="65000">
                      <a:srgbClr val="FFCC00"/>
                    </a:gs>
                  </a:gsLst>
                  <a:lin ang="5400000" scaled="1"/>
                </a:gra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DX종로1번지" panose="02020600000000000000" pitchFamily="18" charset="-127"/>
                <a:ea typeface="DX종로1번지" panose="02020600000000000000" pitchFamily="18" charset="-127"/>
              </a:rPr>
              <a:t>챌린저</a:t>
            </a:r>
            <a:r>
              <a:rPr lang="en-US" altLang="ko-KR" sz="4800">
                <a:ln w="3175">
                  <a:noFill/>
                </a:ln>
                <a:gradFill>
                  <a:gsLst>
                    <a:gs pos="84000">
                      <a:schemeClr val="accent2">
                        <a:lumMod val="50000"/>
                      </a:schemeClr>
                    </a:gs>
                    <a:gs pos="4000">
                      <a:schemeClr val="accent2">
                        <a:lumMod val="50000"/>
                      </a:schemeClr>
                    </a:gs>
                    <a:gs pos="28000">
                      <a:srgbClr val="FFCC00"/>
                    </a:gs>
                    <a:gs pos="50000">
                      <a:schemeClr val="accent4">
                        <a:lumMod val="40000"/>
                        <a:lumOff val="60000"/>
                      </a:schemeClr>
                    </a:gs>
                    <a:gs pos="65000">
                      <a:srgbClr val="FFCC00"/>
                    </a:gs>
                  </a:gsLst>
                  <a:lin ang="5400000" scaled="1"/>
                </a:gra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DX종로1번지" panose="02020600000000000000" pitchFamily="18" charset="-127"/>
                <a:ea typeface="DX종로1번지" panose="02020600000000000000" pitchFamily="18" charset="-127"/>
              </a:rPr>
              <a:t> </a:t>
            </a:r>
            <a:r>
              <a:rPr lang="ko-KR" altLang="en-US" sz="4800">
                <a:ln w="3175">
                  <a:noFill/>
                </a:ln>
                <a:gradFill>
                  <a:gsLst>
                    <a:gs pos="84000">
                      <a:schemeClr val="accent2">
                        <a:lumMod val="50000"/>
                      </a:schemeClr>
                    </a:gs>
                    <a:gs pos="4000">
                      <a:schemeClr val="accent2">
                        <a:lumMod val="50000"/>
                      </a:schemeClr>
                    </a:gs>
                    <a:gs pos="28000">
                      <a:srgbClr val="FFCC00"/>
                    </a:gs>
                    <a:gs pos="50000">
                      <a:schemeClr val="accent4">
                        <a:lumMod val="40000"/>
                        <a:lumOff val="60000"/>
                      </a:schemeClr>
                    </a:gs>
                    <a:gs pos="65000">
                      <a:srgbClr val="FFCC00"/>
                    </a:gs>
                  </a:gsLst>
                  <a:lin ang="5400000" scaled="1"/>
                </a:gra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DX종로1번지" panose="02020600000000000000" pitchFamily="18" charset="-127"/>
                <a:ea typeface="DX종로1번지" panose="02020600000000000000" pitchFamily="18" charset="-127"/>
              </a:rPr>
              <a:t>리그 분석</a:t>
            </a:r>
          </a:p>
        </p:txBody>
      </p:sp>
    </p:spTree>
    <p:extLst>
      <p:ext uri="{BB962C8B-B14F-4D97-AF65-F5344CB8AC3E}">
        <p14:creationId xmlns:p14="http://schemas.microsoft.com/office/powerpoint/2010/main" val="47076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29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분당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에 따른 승리 시각화와 결론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4203CA0-9F4D-4CA2-822B-D951576D2F3D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6E93343-A884-44F5-9EAE-52EE278B9B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969"/>
          <a:stretch/>
        </p:blipFill>
        <p:spPr>
          <a:xfrm>
            <a:off x="411261" y="1938817"/>
            <a:ext cx="3728843" cy="29777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B11AFA-D500-4AE6-A8A8-9823FAC28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955"/>
          <a:stretch/>
        </p:blipFill>
        <p:spPr>
          <a:xfrm>
            <a:off x="4240271" y="1938817"/>
            <a:ext cx="3728843" cy="2977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050D104-E7AE-4C52-AEFE-409B516739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" r="34923"/>
          <a:stretch/>
        </p:blipFill>
        <p:spPr>
          <a:xfrm>
            <a:off x="8069282" y="1938817"/>
            <a:ext cx="3728844" cy="2977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0B6621A-0699-41CE-9F3D-791DD70DEA7F}"/>
              </a:ext>
            </a:extLst>
          </p:cNvPr>
          <p:cNvSpPr txBox="1"/>
          <p:nvPr/>
        </p:nvSpPr>
        <p:spPr>
          <a:xfrm>
            <a:off x="367468" y="1957289"/>
            <a:ext cx="104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highlight>
                  <a:srgbClr val="FFFF00"/>
                </a:highlight>
              </a:rPr>
              <a:t>분당 </a:t>
            </a:r>
            <a:r>
              <a:rPr lang="en-US" altLang="ko-KR">
                <a:highlight>
                  <a:srgbClr val="FFFF00"/>
                </a:highlight>
              </a:rPr>
              <a:t>XP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085723C-1310-4B62-B591-3A0B13A25D0B}"/>
              </a:ext>
            </a:extLst>
          </p:cNvPr>
          <p:cNvSpPr txBox="1"/>
          <p:nvPr/>
        </p:nvSpPr>
        <p:spPr>
          <a:xfrm>
            <a:off x="4183897" y="1962977"/>
            <a:ext cx="122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highlight>
                  <a:srgbClr val="FFFF00"/>
                </a:highlight>
              </a:rPr>
              <a:t>분당 </a:t>
            </a:r>
            <a:r>
              <a:rPr lang="en-US" altLang="ko-KR">
                <a:highlight>
                  <a:srgbClr val="FFFF00"/>
                </a:highlight>
              </a:rPr>
              <a:t>gold</a:t>
            </a:r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B80B9F-FF87-44C2-B704-F39F9EB4611C}"/>
              </a:ext>
            </a:extLst>
          </p:cNvPr>
          <p:cNvSpPr txBox="1"/>
          <p:nvPr/>
        </p:nvSpPr>
        <p:spPr>
          <a:xfrm>
            <a:off x="8025488" y="1964262"/>
            <a:ext cx="104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highlight>
                  <a:srgbClr val="FFFF00"/>
                </a:highlight>
              </a:rPr>
              <a:t>분당 </a:t>
            </a:r>
            <a:r>
              <a:rPr lang="en-US" altLang="ko-KR">
                <a:highlight>
                  <a:srgbClr val="FFFF00"/>
                </a:highlight>
              </a:rPr>
              <a:t>CS</a:t>
            </a:r>
            <a:endParaRPr lang="ko-KR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57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13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킬 횟수에 따른 승리 시각화와 결론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3F0EADC-B2BA-45B3-A21D-E360C1DB986B}"/>
              </a:ext>
            </a:extLst>
          </p:cNvPr>
          <p:cNvSpPr/>
          <p:nvPr/>
        </p:nvSpPr>
        <p:spPr>
          <a:xfrm>
            <a:off x="5810250" y="2453609"/>
            <a:ext cx="5163593" cy="2287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Kill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Death / Assist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에 따른 승리를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마찬가지로 그래프들이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다 왼쪽과 같이 나오며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Kill</a:t>
            </a:r>
            <a:r>
              <a:rPr lang="ko-KR" altLang="en-US" sz="200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Death / Assist</a:t>
            </a:r>
            <a:r>
              <a:rPr lang="ko-KR" altLang="en-US" sz="200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에 따른 승패 차이가 없다</a:t>
            </a:r>
            <a:r>
              <a:rPr lang="en-US" altLang="ko-KR" sz="200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b="1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>
              <a:solidFill>
                <a:schemeClr val="accent4">
                  <a:lumMod val="40000"/>
                  <a:lumOff val="6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D5B6B5A-D235-43D0-9F55-2A8BF6F0E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36" y="1634144"/>
            <a:ext cx="3924699" cy="21133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54F0BFD-23A2-47D4-9C41-3AD1D0E8C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236" y="4066834"/>
            <a:ext cx="3924699" cy="21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9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453654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오브젝트별 승패 예측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83D53B4-D6FF-41AE-BC5F-5D2D4FBFD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69" y="1625137"/>
            <a:ext cx="5499931" cy="402318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DF4A945-9C57-4388-A463-CB562E80C859}"/>
              </a:ext>
            </a:extLst>
          </p:cNvPr>
          <p:cNvSpPr/>
          <p:nvPr/>
        </p:nvSpPr>
        <p:spPr>
          <a:xfrm>
            <a:off x="6095999" y="2084133"/>
            <a:ext cx="5896166" cy="334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앞의 분석은 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챌린저들이 각 개인 피지컬에 따라가기 때문에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유의미한 지표를 알 수 없었다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대신 팀게임이라는 특성을 활용하여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및 퍼스트 관련 지표들에 대한 승패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알아보고자 함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73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996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랜덤포레스트를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변수 중요도 시각화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1D05295-0C3B-4F33-B7D6-D5B735C0B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1" y="1625138"/>
            <a:ext cx="5305422" cy="39088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13C978-B023-42FF-8C5B-3D2B5D7FA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078" y="1625138"/>
            <a:ext cx="5305422" cy="39088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1D9BF63-4B1B-4C2B-960B-112572E0A56A}"/>
              </a:ext>
            </a:extLst>
          </p:cNvPr>
          <p:cNvSpPr/>
          <p:nvPr/>
        </p:nvSpPr>
        <p:spPr>
          <a:xfrm>
            <a:off x="679878" y="5963855"/>
            <a:ext cx="10832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 </a:t>
            </a:r>
            <a:r>
              <a:rPr lang="en-US" altLang="ko-KR" sz="240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0.938730853 </a:t>
            </a: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나왔으며 약 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눈에 띄는 지표들을 활용하여 분석 시도</a:t>
            </a:r>
            <a:endParaRPr lang="ko-KR" altLang="en-US" sz="2400" b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34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453654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이긴팀과 진팀의 기술통계 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A1FE0A1-588B-40B3-94F1-B71572BFA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68" y="1192875"/>
            <a:ext cx="6645420" cy="2304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6C37B68-49C5-4E3F-B18F-DD6C9ADE3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69" y="3786561"/>
            <a:ext cx="6645419" cy="25936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190ABF1-90A5-4381-A089-691E99D9E396}"/>
              </a:ext>
            </a:extLst>
          </p:cNvPr>
          <p:cNvSpPr/>
          <p:nvPr/>
        </p:nvSpPr>
        <p:spPr>
          <a:xfrm>
            <a:off x="7198935" y="2033800"/>
            <a:ext cx="4716356" cy="334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인코딩하고 변수를 정제한 다음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이긴팀과 진팀의 변수별 기술통계로 나타냄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수치 간 차이가 있음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앞의 </a:t>
            </a:r>
            <a:r>
              <a:rPr lang="en-US" altLang="ko-KR" b="1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b="1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변수에 따른 승리확률 을 구하고자 함</a:t>
            </a:r>
            <a:endParaRPr lang="en-US" altLang="ko-KR" b="1">
              <a:solidFill>
                <a:srgbClr val="57C6F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2" descr="졸작]파포나눔이가 만든 빨간색 동그라미 | 빨간색, 문신, 창조적인">
            <a:extLst>
              <a:ext uri="{FF2B5EF4-FFF2-40B4-BE49-F238E27FC236}">
                <a16:creationId xmlns:a16="http://schemas.microsoft.com/office/drawing/2014/main" xmlns="" id="{F37B19FF-24B7-4F23-B982-9187DB707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8118">
            <a:off x="9270879" y="4087799"/>
            <a:ext cx="1564732" cy="11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62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453654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값에 따른 승패 시각화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190ABF1-90A5-4381-A089-691E99D9E396}"/>
              </a:ext>
            </a:extLst>
          </p:cNvPr>
          <p:cNvSpPr/>
          <p:nvPr/>
        </p:nvSpPr>
        <p:spPr>
          <a:xfrm>
            <a:off x="6557113" y="2237000"/>
            <a:ext cx="4969950" cy="2849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targameDuration, dragonKills, inhibitorKills,</a:t>
            </a: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towerKills, firstInhibitor, firstTower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승리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def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함수를 정의하고 변수를 </a:t>
            </a: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factorplot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시각화를 함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B1B8DC8-39E9-483E-A131-74BFD9814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90" y="2237000"/>
            <a:ext cx="5292009" cy="1485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D64D601-B104-469F-9D5A-FCE5D27E8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9" y="4387236"/>
            <a:ext cx="53340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3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453654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값에 따른 승패 시각화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EDA8DC3-FF86-4255-A822-AFCE56918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984" y="1643283"/>
            <a:ext cx="4399722" cy="42587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E82260F-1B99-4372-A63D-EAABF9FD5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296" y="1643282"/>
            <a:ext cx="4399722" cy="42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46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453654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값에 따른 승패 시각화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1B7ABD1-5E2C-4EBF-9568-B88361DEB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982" y="1643281"/>
            <a:ext cx="4399723" cy="4258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F677466-3399-4048-B0C1-4A9BD235F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297" y="1643280"/>
            <a:ext cx="4399723" cy="42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3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453654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값에 따른 승패 시각화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A2274A7-52A6-4432-90E0-35D21EB8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983" y="1643282"/>
            <a:ext cx="4399722" cy="4258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AD052C3-D4D5-4B60-903D-136ED8A32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297" y="1643282"/>
            <a:ext cx="4399722" cy="42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92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453654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값에 따른 승패 시각화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CFCA378-A8AE-457F-B5A6-82B871347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843" y="1643180"/>
            <a:ext cx="4399720" cy="42587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389DFA2-24B7-4F83-B910-E2D6925C471D}"/>
              </a:ext>
            </a:extLst>
          </p:cNvPr>
          <p:cNvSpPr/>
          <p:nvPr/>
        </p:nvSpPr>
        <p:spPr>
          <a:xfrm>
            <a:off x="6482439" y="2101681"/>
            <a:ext cx="4673074" cy="334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앞에서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gameDuration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변수가 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승리에 높은 영향을 미친다고 하였으나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실제로는 진팀과 승리팀이 한 경기를 치뤄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경기시간을 가지므로 동일한 지표가 나타남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뒤의 분석에서 </a:t>
            </a:r>
            <a:r>
              <a:rPr lang="en-US" altLang="ko-KR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gameDuration </a:t>
            </a: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제외 시킴</a:t>
            </a:r>
            <a:endParaRPr lang="en-US" altLang="ko-KR">
              <a:solidFill>
                <a:schemeClr val="accent4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81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5066EEB4-48CA-490F-8989-199CD8C40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53B69DD-9BE3-4DD2-9505-EC23C99CB518}"/>
              </a:ext>
            </a:extLst>
          </p:cNvPr>
          <p:cNvSpPr/>
          <p:nvPr/>
        </p:nvSpPr>
        <p:spPr>
          <a:xfrm>
            <a:off x="10134600" y="0"/>
            <a:ext cx="2057400" cy="6858000"/>
          </a:xfrm>
          <a:prstGeom prst="rect">
            <a:avLst/>
          </a:prstGeom>
          <a:solidFill>
            <a:srgbClr val="000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0915E99-BCA9-40B0-88C0-3D0B52C82117}"/>
              </a:ext>
            </a:extLst>
          </p:cNvPr>
          <p:cNvGrpSpPr/>
          <p:nvPr/>
        </p:nvGrpSpPr>
        <p:grpSpPr>
          <a:xfrm>
            <a:off x="11040785" y="0"/>
            <a:ext cx="1151215" cy="183600"/>
            <a:chOff x="11092105" y="35720"/>
            <a:chExt cx="1151215" cy="183600"/>
          </a:xfrm>
        </p:grpSpPr>
        <p:pic>
          <p:nvPicPr>
            <p:cNvPr id="11" name="그래픽 10" descr="단일 톱니바퀴">
              <a:extLst>
                <a:ext uri="{FF2B5EF4-FFF2-40B4-BE49-F238E27FC236}">
                  <a16:creationId xmlns:a16="http://schemas.microsoft.com/office/drawing/2014/main" xmlns="" id="{ADCD8518-DEC6-4696-9C4B-E61B7D480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730038" y="35720"/>
              <a:ext cx="183356" cy="183356"/>
            </a:xfrm>
            <a:prstGeom prst="rect">
              <a:avLst/>
            </a:prstGeom>
          </p:spPr>
        </p:pic>
        <p:sp>
          <p:nvSpPr>
            <p:cNvPr id="12" name="곱하기 기호 11">
              <a:extLst>
                <a:ext uri="{FF2B5EF4-FFF2-40B4-BE49-F238E27FC236}">
                  <a16:creationId xmlns:a16="http://schemas.microsoft.com/office/drawing/2014/main" xmlns="" id="{768C76A8-AC6D-4394-A6F6-44BF3FE5E7D5}"/>
                </a:ext>
              </a:extLst>
            </p:cNvPr>
            <p:cNvSpPr/>
            <p:nvPr/>
          </p:nvSpPr>
          <p:spPr>
            <a:xfrm>
              <a:off x="12059720" y="35720"/>
              <a:ext cx="183600" cy="183600"/>
            </a:xfrm>
            <a:prstGeom prst="mathMultiply">
              <a:avLst>
                <a:gd name="adj1" fmla="val 11306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빼기 기호 12">
              <a:extLst>
                <a:ext uri="{FF2B5EF4-FFF2-40B4-BE49-F238E27FC236}">
                  <a16:creationId xmlns:a16="http://schemas.microsoft.com/office/drawing/2014/main" xmlns="" id="{3090C009-4536-4D26-8431-E36E78D7AD9C}"/>
                </a:ext>
              </a:extLst>
            </p:cNvPr>
            <p:cNvSpPr/>
            <p:nvPr/>
          </p:nvSpPr>
          <p:spPr>
            <a:xfrm>
              <a:off x="11423100" y="126921"/>
              <a:ext cx="159299" cy="92155"/>
            </a:xfrm>
            <a:prstGeom prst="mathMinus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래픽 13" descr="물음표">
              <a:extLst>
                <a:ext uri="{FF2B5EF4-FFF2-40B4-BE49-F238E27FC236}">
                  <a16:creationId xmlns:a16="http://schemas.microsoft.com/office/drawing/2014/main" xmlns="" id="{83611E37-4034-458B-B096-D89B1AFF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092105" y="35720"/>
              <a:ext cx="183356" cy="18335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C6CF2DD-7081-4058-AFA0-83D97FA656F8}"/>
              </a:ext>
            </a:extLst>
          </p:cNvPr>
          <p:cNvSpPr/>
          <p:nvPr/>
        </p:nvSpPr>
        <p:spPr>
          <a:xfrm>
            <a:off x="10254901" y="1559436"/>
            <a:ext cx="1814514" cy="276225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bg1">
                    <a:lumMod val="95000"/>
                  </a:schemeClr>
                </a:solidFill>
              </a:rPr>
              <a:t>육의전 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</a:rPr>
              <a:t>5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</a:rPr>
              <a:t>인큐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D6576CC-5642-43CA-9557-EE53667F0B5A}"/>
              </a:ext>
            </a:extLst>
          </p:cNvPr>
          <p:cNvSpPr/>
          <p:nvPr/>
        </p:nvSpPr>
        <p:spPr>
          <a:xfrm>
            <a:off x="10254901" y="2110880"/>
            <a:ext cx="1814514" cy="276225"/>
          </a:xfrm>
          <a:prstGeom prst="rect">
            <a:avLst/>
          </a:prstGeom>
          <a:noFill/>
          <a:ln w="6350">
            <a:solidFill>
              <a:srgbClr val="B5A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bg1">
                    <a:lumMod val="95000"/>
                  </a:schemeClr>
                </a:solidFill>
              </a:rPr>
              <a:t>류진호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</a:rPr>
              <a:t>양승혁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</a:rPr>
              <a:t>이한누리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</a:rPr>
              <a:t>, </a:t>
            </a:r>
          </a:p>
          <a:p>
            <a:r>
              <a:rPr lang="ko-KR" altLang="en-US" sz="800">
                <a:solidFill>
                  <a:schemeClr val="bg1">
                    <a:lumMod val="95000"/>
                  </a:schemeClr>
                </a:solidFill>
              </a:rPr>
              <a:t>서창민</a:t>
            </a:r>
            <a:r>
              <a:rPr lang="en-US" altLang="ko-KR" sz="80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800">
                <a:solidFill>
                  <a:schemeClr val="bg1">
                    <a:lumMod val="95000"/>
                  </a:schemeClr>
                </a:solidFill>
              </a:rPr>
              <a:t>한푸른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A43C0B9-BE7C-41C6-A040-AFE3EB3047CD}"/>
              </a:ext>
            </a:extLst>
          </p:cNvPr>
          <p:cNvSpPr txBox="1"/>
          <p:nvPr/>
        </p:nvSpPr>
        <p:spPr>
          <a:xfrm>
            <a:off x="10154890" y="1343992"/>
            <a:ext cx="60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팀 이름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05FFC88-EFB8-40D6-B77B-CE9F4DCBB1E1}"/>
              </a:ext>
            </a:extLst>
          </p:cNvPr>
          <p:cNvSpPr txBox="1"/>
          <p:nvPr/>
        </p:nvSpPr>
        <p:spPr>
          <a:xfrm>
            <a:off x="10154889" y="1895436"/>
            <a:ext cx="716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팀 구성원</a:t>
            </a:r>
          </a:p>
        </p:txBody>
      </p:sp>
      <p:pic>
        <p:nvPicPr>
          <p:cNvPr id="19" name="Picture 2" descr="ë¡¤ ë¡ê³  pngì ëí ì´ë¯¸ì§ ê²ìê²°ê³¼">
            <a:extLst>
              <a:ext uri="{FF2B5EF4-FFF2-40B4-BE49-F238E27FC236}">
                <a16:creationId xmlns:a16="http://schemas.microsoft.com/office/drawing/2014/main" xmlns="" id="{0719BE19-026D-4262-9031-6BA5550F4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769" y="2648"/>
            <a:ext cx="1404741" cy="14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B52B4EE-644F-4710-B07B-AC062897A2CD}"/>
              </a:ext>
            </a:extLst>
          </p:cNvPr>
          <p:cNvSpPr/>
          <p:nvPr/>
        </p:nvSpPr>
        <p:spPr>
          <a:xfrm>
            <a:off x="-2" y="0"/>
            <a:ext cx="12192001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9D9F2177-54CC-4587-ADFE-47F0FBAA7F4C}"/>
              </a:ext>
            </a:extLst>
          </p:cNvPr>
          <p:cNvGrpSpPr/>
          <p:nvPr/>
        </p:nvGrpSpPr>
        <p:grpSpPr>
          <a:xfrm>
            <a:off x="1417779" y="275510"/>
            <a:ext cx="9227643" cy="6362357"/>
            <a:chOff x="1385453" y="292263"/>
            <a:chExt cx="8765309" cy="6445665"/>
          </a:xfrm>
        </p:grpSpPr>
        <p:pic>
          <p:nvPicPr>
            <p:cNvPr id="2" name="Picture 2" descr="롤대기화면 버그 해결방법 아직 없나요? | LoL 인벤">
              <a:extLst>
                <a:ext uri="{FF2B5EF4-FFF2-40B4-BE49-F238E27FC236}">
                  <a16:creationId xmlns:a16="http://schemas.microsoft.com/office/drawing/2014/main" xmlns="" id="{9980AB01-BDEA-41B5-9B27-6C06A2057A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98"/>
            <a:stretch/>
          </p:blipFill>
          <p:spPr bwMode="auto">
            <a:xfrm>
              <a:off x="2955636" y="1126836"/>
              <a:ext cx="5255491" cy="480290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 descr="롤 점검' 실시간 순위 등장… '현재 롤 게임플레이 지장 없어' - 금강일보">
              <a:extLst>
                <a:ext uri="{FF2B5EF4-FFF2-40B4-BE49-F238E27FC236}">
                  <a16:creationId xmlns:a16="http://schemas.microsoft.com/office/drawing/2014/main" xmlns="" id="{3E8C36A8-ECB3-4CB4-9D2D-0CFEC0778F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389" b="91058" l="9921" r="89815">
                          <a14:foregroundMark x1="26455" y1="74814" x2="31614" y2="81073"/>
                          <a14:foregroundMark x1="31614" y1="81073" x2="38889" y2="84948"/>
                          <a14:foregroundMark x1="38889" y1="84948" x2="46958" y2="85693"/>
                          <a14:foregroundMark x1="46958" y1="85693" x2="62963" y2="83607"/>
                          <a14:foregroundMark x1="62963" y1="83607" x2="64683" y2="82563"/>
                          <a14:foregroundMark x1="40608" y1="86289" x2="45106" y2="90313"/>
                          <a14:foregroundMark x1="39550" y1="90462" x2="39550" y2="90462"/>
                          <a14:foregroundMark x1="54233" y1="90909" x2="54233" y2="90909"/>
                          <a14:foregroundMark x1="50926" y1="90760" x2="50926" y2="90760"/>
                          <a14:foregroundMark x1="48545" y1="91058" x2="48545" y2="91058"/>
                          <a14:foregroundMark x1="45370" y1="90611" x2="45370" y2="90611"/>
                          <a14:foregroundMark x1="45370" y1="90760" x2="45370" y2="90760"/>
                          <a14:foregroundMark x1="48016" y1="91058" x2="48016" y2="91058"/>
                          <a14:foregroundMark x1="37698" y1="87481" x2="37698" y2="87481"/>
                          <a14:foregroundMark x1="37698" y1="87630" x2="37698" y2="87630"/>
                          <a14:foregroundMark x1="43386" y1="90760" x2="43386" y2="90760"/>
                          <a14:foregroundMark x1="41931" y1="90462" x2="41931" y2="90462"/>
                          <a14:foregroundMark x1="41534" y1="90760" x2="41534" y2="90760"/>
                          <a14:foregroundMark x1="40873" y1="90760" x2="40873" y2="90760"/>
                          <a14:foregroundMark x1="40344" y1="90760" x2="40344" y2="90760"/>
                          <a14:foregroundMark x1="42328" y1="90611" x2="42328" y2="90611"/>
                          <a14:foregroundMark x1="42460" y1="90760" x2="42460" y2="90760"/>
                          <a14:foregroundMark x1="44444" y1="90760" x2="44444" y2="90760"/>
                          <a14:foregroundMark x1="46561" y1="90611" x2="46561" y2="90611"/>
                          <a14:foregroundMark x1="46958" y1="90760" x2="46958" y2="90760"/>
                          <a14:foregroundMark x1="46296" y1="90760" x2="46296" y2="90760"/>
                          <a14:foregroundMark x1="50000" y1="90760" x2="50000" y2="90760"/>
                          <a14:foregroundMark x1="49471" y1="90909" x2="49471" y2="90909"/>
                          <a14:foregroundMark x1="51984" y1="90760" x2="51984" y2="90760"/>
                          <a14:foregroundMark x1="52910" y1="90760" x2="52910" y2="90760"/>
                          <a14:foregroundMark x1="53307" y1="90760" x2="53307" y2="90760"/>
                          <a14:backgroundMark x1="42063" y1="36960" x2="38228" y2="42176"/>
                          <a14:backgroundMark x1="38228" y1="42176" x2="38360" y2="51565"/>
                          <a14:backgroundMark x1="38360" y1="51565" x2="47354" y2="56185"/>
                          <a14:backgroundMark x1="47354" y1="56185" x2="53836" y2="54545"/>
                          <a14:backgroundMark x1="53836" y1="54545" x2="54365" y2="46051"/>
                          <a14:backgroundMark x1="54365" y1="46051" x2="47222" y2="40238"/>
                          <a14:backgroundMark x1="47222" y1="40238" x2="41138" y2="43815"/>
                          <a14:backgroundMark x1="41138" y1="43815" x2="41534" y2="47690"/>
                          <a14:backgroundMark x1="47751" y1="32936" x2="40608" y2="32936"/>
                          <a14:backgroundMark x1="40608" y1="32936" x2="31878" y2="40387"/>
                          <a14:backgroundMark x1="31878" y1="40387" x2="25794" y2="51714"/>
                          <a14:backgroundMark x1="25794" y1="51714" x2="25794" y2="60954"/>
                          <a14:backgroundMark x1="25794" y1="60954" x2="31746" y2="67958"/>
                          <a14:backgroundMark x1="31746" y1="67958" x2="36508" y2="63785"/>
                          <a14:backgroundMark x1="36508" y1="63785" x2="50529" y2="65574"/>
                          <a14:backgroundMark x1="50529" y1="65574" x2="55423" y2="58718"/>
                          <a14:backgroundMark x1="55423" y1="58718" x2="57804" y2="47988"/>
                          <a14:backgroundMark x1="57804" y1="47988" x2="53042" y2="34128"/>
                          <a14:backgroundMark x1="53042" y1="34128" x2="43122" y2="29657"/>
                          <a14:backgroundMark x1="43122" y1="29657" x2="34259" y2="37705"/>
                          <a14:backgroundMark x1="34259" y1="37705" x2="35979" y2="47988"/>
                          <a14:backgroundMark x1="35979" y1="47988" x2="47884" y2="53204"/>
                          <a14:backgroundMark x1="47884" y1="53204" x2="57143" y2="46945"/>
                          <a14:backgroundMark x1="57143" y1="46945" x2="57937" y2="38897"/>
                          <a14:backgroundMark x1="57937" y1="38897" x2="51587" y2="37109"/>
                          <a14:backgroundMark x1="51587" y1="37109" x2="46032" y2="45156"/>
                          <a14:backgroundMark x1="46032" y1="45156" x2="53439" y2="59613"/>
                          <a14:backgroundMark x1="53439" y1="59613" x2="62037" y2="57675"/>
                          <a14:backgroundMark x1="62037" y1="57675" x2="64418" y2="51565"/>
                          <a14:backgroundMark x1="64418" y1="51565" x2="61376" y2="41431"/>
                          <a14:backgroundMark x1="61376" y1="41431" x2="47090" y2="31893"/>
                          <a14:backgroundMark x1="47090" y1="31893" x2="42196" y2="39493"/>
                          <a14:backgroundMark x1="42196" y1="39493" x2="42196" y2="399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0" r="1082" b="6378"/>
            <a:stretch/>
          </p:blipFill>
          <p:spPr bwMode="auto">
            <a:xfrm>
              <a:off x="1385453" y="292263"/>
              <a:ext cx="8765309" cy="6445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AD4FFF-7CAE-4297-B04A-44F5048991F3}"/>
              </a:ext>
            </a:extLst>
          </p:cNvPr>
          <p:cNvSpPr txBox="1"/>
          <p:nvPr/>
        </p:nvSpPr>
        <p:spPr>
          <a:xfrm>
            <a:off x="5238044" y="1405160"/>
            <a:ext cx="1411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 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BD2EC24-7B31-4041-958F-6CA348624693}"/>
              </a:ext>
            </a:extLst>
          </p:cNvPr>
          <p:cNvSpPr txBox="1"/>
          <p:nvPr/>
        </p:nvSpPr>
        <p:spPr>
          <a:xfrm>
            <a:off x="4499878" y="2267464"/>
            <a:ext cx="3364089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주제 선정 이유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분석 과정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n-US" altLang="ko-KR" sz="240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아쉬운 점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75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453654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게임시간별 독립변수 승패 시각화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389DFA2-24B7-4F83-B910-E2D6925C471D}"/>
              </a:ext>
            </a:extLst>
          </p:cNvPr>
          <p:cNvSpPr/>
          <p:nvPr/>
        </p:nvSpPr>
        <p:spPr>
          <a:xfrm>
            <a:off x="1025236" y="4104714"/>
            <a:ext cx="4718663" cy="17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앞의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gameDuration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구간 별로 나눠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게임시간에 따른 </a:t>
            </a:r>
            <a:r>
              <a:rPr lang="en-US" altLang="ko-KR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독립변수의</a:t>
            </a:r>
            <a:endParaRPr lang="en-US" altLang="ko-KR" b="1">
              <a:solidFill>
                <a:schemeClr val="accent4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승패을 시각화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def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정의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Factorplot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0339A68-8043-4C32-BD7D-5B5E92045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35" y="1878416"/>
            <a:ext cx="4718663" cy="1981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8EB4DF1-0918-486D-AB75-D99814678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160" y="1878416"/>
            <a:ext cx="5950572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29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33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시간 별로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FirstTower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승리확률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F702A23-C50B-432C-9BC9-F88EF40F7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039" y="2064059"/>
            <a:ext cx="2763036" cy="27272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57A7A39F-61C0-4BD9-A8AF-40774ED70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216" y="2064059"/>
            <a:ext cx="2739422" cy="27268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AB11A25-AE57-44A4-A266-3A697FD41C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62" y="2064059"/>
            <a:ext cx="2763037" cy="27272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972E4D2-6D58-4E48-8A3F-E11154317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508" y="2074279"/>
            <a:ext cx="2739422" cy="272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83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81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시간 별로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FirstInhibitor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승리확률</a:t>
            </a:r>
            <a:endParaRPr lang="en-US" altLang="ko-KR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07B5537-2CD3-4242-B1E0-2B8C69818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75" y="2014669"/>
            <a:ext cx="2723677" cy="28732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4B12942-BC2E-41DA-B635-8E135D391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485" y="2021614"/>
            <a:ext cx="2747294" cy="2873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F41E21B-13F2-401D-A8B1-027475F47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612" y="2021614"/>
            <a:ext cx="2707934" cy="28662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2E31EB5-09B3-4B84-B48D-1B1B61E08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7350" y="2014669"/>
            <a:ext cx="2737541" cy="28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581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시간 별로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TowerKills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승리확률</a:t>
            </a:r>
            <a:endParaRPr lang="en-US" altLang="ko-KR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C2CA1E6B-FDA0-4C61-86D8-6A655D8BC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41" y="2008005"/>
            <a:ext cx="2551223" cy="28338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3333463-CEF7-4815-AE01-5543A382F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125" y="2008005"/>
            <a:ext cx="2551223" cy="28181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E7B3CBF-DC92-47FE-81C6-5295E1B46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709" y="1992261"/>
            <a:ext cx="2551223" cy="28653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18D1117E-8759-43E1-A0FF-E0609E6E7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2709" y="1994990"/>
            <a:ext cx="2551224" cy="28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9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514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시간 별로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inhibitorKills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승리확률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53D07FE-199F-4066-9F58-46C3730E3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94" y="2014668"/>
            <a:ext cx="2723677" cy="28260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3E16811-D2F2-4946-BDC8-E8752311C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880" y="1998926"/>
            <a:ext cx="2715805" cy="28260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0130CC8-7182-440F-9E30-E6DC4ED44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095" y="1998925"/>
            <a:ext cx="2715805" cy="28260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5BEB6C4-DEF7-4869-80C9-28F30B401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119" y="2014670"/>
            <a:ext cx="2668575" cy="28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5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89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시간 별로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dragonKills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승리확률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B483EC7-00F8-4951-A5E5-A117F1624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95" y="2014252"/>
            <a:ext cx="2684057" cy="28498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B55ADB4-0F6E-491C-A596-28F230508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93" y="2006589"/>
            <a:ext cx="2702388" cy="28498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3A1653FF-EF7F-403D-B53C-3C430B55B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322" y="1998926"/>
            <a:ext cx="2692190" cy="2857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1936E07-0991-4857-A621-0768B283A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153" y="2006589"/>
            <a:ext cx="2676446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51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0" y="299914"/>
            <a:ext cx="6573123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시간 별로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dragonKills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승패를 시각화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2CE8951-EB37-4732-B737-B055ADE54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694392"/>
            <a:ext cx="2423391" cy="4161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EB47405-C146-40DD-9A8C-57CFF192B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883" y="1694392"/>
            <a:ext cx="2423391" cy="41614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DFE5779-26FE-41E2-9EF8-973C16A45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9667" y="1694392"/>
            <a:ext cx="2423392" cy="4161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C62AFAD-76B4-4A98-94F8-3BCD3DC49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4453" y="1694392"/>
            <a:ext cx="2423392" cy="416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9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0" y="299914"/>
            <a:ext cx="6573123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시간 별로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inhibitorKills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승패를 시각화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3B08E0C-2E35-4433-9EE2-67C6A1608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37" y="1541318"/>
            <a:ext cx="2327564" cy="4203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182B622-F6D0-4D21-B64B-945A11E4A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712" y="1541317"/>
            <a:ext cx="2327564" cy="42036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87A5AB0-77BA-42B2-AD39-8BCE773B92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90"/>
          <a:stretch/>
        </p:blipFill>
        <p:spPr>
          <a:xfrm>
            <a:off x="6190188" y="1541317"/>
            <a:ext cx="2327564" cy="42036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352C143-2ABE-43A1-BDAB-2F6B74AFA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664" y="1541317"/>
            <a:ext cx="2327564" cy="420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23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0" y="299914"/>
            <a:ext cx="6573123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시간 별로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towerKills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승패를 시각화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F1174D7-4BD9-4080-A0CD-6A88C94A9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63" y="1385455"/>
            <a:ext cx="2335759" cy="44426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C5E92AE-3168-4FAB-A607-5218441FC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813" y="1385454"/>
            <a:ext cx="2335759" cy="44426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75234D1-02BB-4C50-9F0F-219DBD228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063" y="1385454"/>
            <a:ext cx="2335759" cy="44426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4FC493F-9307-4153-B488-A6EFFFE24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313" y="1385454"/>
            <a:ext cx="2335759" cy="44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91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0" y="299914"/>
            <a:ext cx="6573123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시간 별로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firstInhibitor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승패를 시각화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9B3FB1B-A6C1-4219-960B-F65AA227A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9" y="2062307"/>
            <a:ext cx="2600325" cy="2419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B5D757E-B50C-4441-A3B3-0BAC3D26D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020" y="2043256"/>
            <a:ext cx="2600325" cy="24384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25ADBA1-5CE7-4658-894D-0F70907AD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511" y="2033733"/>
            <a:ext cx="2600325" cy="2438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63595C6-9D04-4B82-A630-58B3F7343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6006" y="2043257"/>
            <a:ext cx="26003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5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BF8C67D-955E-47FE-9CE0-C6E9802FB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067" y="1584618"/>
            <a:ext cx="4299575" cy="27866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B1DECEF-B20B-4591-B194-E31CD973C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18" y="1584618"/>
            <a:ext cx="4299575" cy="27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44D9BB9-EBBA-4FCD-8947-F6A60C6D0E01}"/>
              </a:ext>
            </a:extLst>
          </p:cNvPr>
          <p:cNvSpPr/>
          <p:nvPr/>
        </p:nvSpPr>
        <p:spPr>
          <a:xfrm>
            <a:off x="1323783" y="4666500"/>
            <a:ext cx="4299574" cy="1354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ESPORTS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시장 규모는 매년 갈수록 증가</a:t>
            </a:r>
            <a:endParaRPr lang="en-US" altLang="ko-KR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250000"/>
              </a:lnSpc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2020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년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11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억 달러를 달성</a:t>
            </a:r>
            <a:endParaRPr lang="en-US" altLang="ko-K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E4D033-EDFF-4F88-AB13-358FC6BE96F6}"/>
              </a:ext>
            </a:extLst>
          </p:cNvPr>
          <p:cNvSpPr txBox="1"/>
          <p:nvPr/>
        </p:nvSpPr>
        <p:spPr>
          <a:xfrm>
            <a:off x="6495067" y="4735750"/>
            <a:ext cx="431785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그 게임 중 지속적으로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게임 점유율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위를 차지하고 있는 게임</a:t>
            </a:r>
            <a:endParaRPr lang="en-US" altLang="ko-KR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>
                <a:solidFill>
                  <a:schemeClr val="accent4">
                    <a:lumMod val="40000"/>
                    <a:lumOff val="60000"/>
                  </a:schemeClr>
                </a:solidFill>
              </a:rPr>
              <a:t>“LEAGUE</a:t>
            </a:r>
            <a:r>
              <a:rPr lang="ko-KR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4">
                    <a:lumMod val="40000"/>
                    <a:lumOff val="60000"/>
                  </a:schemeClr>
                </a:solidFill>
              </a:rPr>
              <a:t>OF</a:t>
            </a:r>
            <a:r>
              <a:rPr lang="ko-KR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4">
                    <a:lumMod val="40000"/>
                    <a:lumOff val="60000"/>
                  </a:schemeClr>
                </a:solidFill>
              </a:rPr>
              <a:t>LEGENDS”</a:t>
            </a:r>
          </a:p>
        </p:txBody>
      </p:sp>
      <p:pic>
        <p:nvPicPr>
          <p:cNvPr id="1028" name="Picture 4" descr="회사에서 이번 ppt 자료 작성 때 아주 유용하게 썼던 터라 공유 합니다... 포이트 마다 살아있는 느낌~~ 교... | 프레젠테이션  레이아웃, 디자인, 포토샵">
            <a:extLst>
              <a:ext uri="{FF2B5EF4-FFF2-40B4-BE49-F238E27FC236}">
                <a16:creationId xmlns:a16="http://schemas.microsoft.com/office/drawing/2014/main" xmlns="" id="{AC402E80-22EE-474A-A1D3-98F7339B2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86" b="33719"/>
          <a:stretch/>
        </p:blipFill>
        <p:spPr bwMode="auto">
          <a:xfrm>
            <a:off x="7212094" y="5879751"/>
            <a:ext cx="2799172" cy="28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309F949-EDEE-4C6D-8FC6-4F7B1CFA6651}"/>
              </a:ext>
            </a:extLst>
          </p:cNvPr>
          <p:cNvSpPr txBox="1"/>
          <p:nvPr/>
        </p:nvSpPr>
        <p:spPr>
          <a:xfrm>
            <a:off x="979468" y="260727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주제 선정 이유</a:t>
            </a:r>
          </a:p>
        </p:txBody>
      </p:sp>
    </p:spTree>
    <p:extLst>
      <p:ext uri="{BB962C8B-B14F-4D97-AF65-F5344CB8AC3E}">
        <p14:creationId xmlns:p14="http://schemas.microsoft.com/office/powerpoint/2010/main" val="3069700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0" y="299914"/>
            <a:ext cx="6573123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시간 별로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firstTower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승패를 시각화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60792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C11BC297-3D7F-4E43-B5EF-7862AF6E2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03" y="2144975"/>
            <a:ext cx="2437078" cy="2362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04F9932-D2DA-4386-9B46-879DD4B0C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0163" y="2154499"/>
            <a:ext cx="2436852" cy="23621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9CFFB32A-3511-40BD-826F-0F181F429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397" y="2154499"/>
            <a:ext cx="2436852" cy="23526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A6D2145-340F-45E4-8C88-C094A13B7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2631" y="2144975"/>
            <a:ext cx="243685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34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01708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승리확률 분석 과정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1856CC8-5798-4C5D-9CD2-ACB419C6AA60}"/>
              </a:ext>
            </a:extLst>
          </p:cNvPr>
          <p:cNvSpPr/>
          <p:nvPr/>
        </p:nvSpPr>
        <p:spPr>
          <a:xfrm>
            <a:off x="3059556" y="1809477"/>
            <a:ext cx="5852496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승패변수 인코딩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08BFFBC-0A60-48AA-AC9D-3976F08E0AF8}"/>
              </a:ext>
            </a:extLst>
          </p:cNvPr>
          <p:cNvSpPr/>
          <p:nvPr/>
        </p:nvSpPr>
        <p:spPr>
          <a:xfrm>
            <a:off x="3059556" y="2605865"/>
            <a:ext cx="5852496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상관분석 실시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FC2E4C3-875D-4C77-8906-7F105A569E79}"/>
              </a:ext>
            </a:extLst>
          </p:cNvPr>
          <p:cNvSpPr/>
          <p:nvPr/>
        </p:nvSpPr>
        <p:spPr>
          <a:xfrm>
            <a:off x="3059556" y="3402253"/>
            <a:ext cx="5852496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필요없는 변수 제거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4ACADA1-CFEA-4712-818D-B256C81D4E42}"/>
              </a:ext>
            </a:extLst>
          </p:cNvPr>
          <p:cNvSpPr/>
          <p:nvPr/>
        </p:nvSpPr>
        <p:spPr>
          <a:xfrm>
            <a:off x="3059556" y="4194485"/>
            <a:ext cx="5852496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다중공선성 확인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3A9531B-5C5D-4317-897B-B2511E13DB6A}"/>
              </a:ext>
            </a:extLst>
          </p:cNvPr>
          <p:cNvSpPr/>
          <p:nvPr/>
        </p:nvSpPr>
        <p:spPr>
          <a:xfrm>
            <a:off x="3059556" y="4986717"/>
            <a:ext cx="5852496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 회귀분석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01196315-8FAD-43CE-9B16-E2A59DB77CB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5985804" y="2402524"/>
            <a:ext cx="0" cy="2033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3F7D886A-979E-437B-8608-C7E5563DBBB6}"/>
              </a:ext>
            </a:extLst>
          </p:cNvPr>
          <p:cNvCxnSpPr>
            <a:cxnSpLocks/>
          </p:cNvCxnSpPr>
          <p:nvPr/>
        </p:nvCxnSpPr>
        <p:spPr>
          <a:xfrm>
            <a:off x="5981826" y="3198912"/>
            <a:ext cx="0" cy="2033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F9211BCF-E839-47D0-8C7E-A5438B7E5691}"/>
              </a:ext>
            </a:extLst>
          </p:cNvPr>
          <p:cNvCxnSpPr>
            <a:cxnSpLocks/>
          </p:cNvCxnSpPr>
          <p:nvPr/>
        </p:nvCxnSpPr>
        <p:spPr>
          <a:xfrm>
            <a:off x="5981826" y="3991144"/>
            <a:ext cx="0" cy="2033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D0DF0EAA-5A69-403E-8B99-62527FB0DD1B}"/>
              </a:ext>
            </a:extLst>
          </p:cNvPr>
          <p:cNvCxnSpPr>
            <a:cxnSpLocks/>
          </p:cNvCxnSpPr>
          <p:nvPr/>
        </p:nvCxnSpPr>
        <p:spPr>
          <a:xfrm>
            <a:off x="5981826" y="4792612"/>
            <a:ext cx="0" cy="2033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959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01708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승리확률 분석 과정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1856CC8-5798-4C5D-9CD2-ACB419C6AA60}"/>
              </a:ext>
            </a:extLst>
          </p:cNvPr>
          <p:cNvSpPr/>
          <p:nvPr/>
        </p:nvSpPr>
        <p:spPr>
          <a:xfrm>
            <a:off x="-1" y="1440873"/>
            <a:ext cx="367469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08BFFBC-0A60-48AA-AC9D-3976F08E0AF8}"/>
              </a:ext>
            </a:extLst>
          </p:cNvPr>
          <p:cNvSpPr/>
          <p:nvPr/>
        </p:nvSpPr>
        <p:spPr>
          <a:xfrm>
            <a:off x="-1" y="2286884"/>
            <a:ext cx="1782619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상관분석 실시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FC2E4C3-875D-4C77-8906-7F105A569E79}"/>
              </a:ext>
            </a:extLst>
          </p:cNvPr>
          <p:cNvSpPr/>
          <p:nvPr/>
        </p:nvSpPr>
        <p:spPr>
          <a:xfrm>
            <a:off x="-1" y="3083272"/>
            <a:ext cx="2234154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필요없는 변수 제거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4ACADA1-CFEA-4712-818D-B256C81D4E42}"/>
              </a:ext>
            </a:extLst>
          </p:cNvPr>
          <p:cNvSpPr/>
          <p:nvPr/>
        </p:nvSpPr>
        <p:spPr>
          <a:xfrm>
            <a:off x="-1" y="3875504"/>
            <a:ext cx="367469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3A9531B-5C5D-4317-897B-B2511E13DB6A}"/>
              </a:ext>
            </a:extLst>
          </p:cNvPr>
          <p:cNvSpPr/>
          <p:nvPr/>
        </p:nvSpPr>
        <p:spPr>
          <a:xfrm>
            <a:off x="-1" y="4667736"/>
            <a:ext cx="367469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956FB5F-4B87-4AA8-BCCB-CAF0E92E4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832" y="2012062"/>
            <a:ext cx="3124778" cy="403139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53C10279-0187-4784-8BAC-0657462113E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782618" y="2583407"/>
            <a:ext cx="626521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F9314F44-4A04-4D8C-9FD3-909436F1D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615" y="4081948"/>
            <a:ext cx="4905375" cy="1171575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xmlns="" id="{738295BA-4819-48E3-BB45-7465D131E9D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234153" y="3429000"/>
            <a:ext cx="2885150" cy="65294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202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01708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승리확률 분석 과정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4ACADA1-CFEA-4712-818D-B256C81D4E42}"/>
              </a:ext>
            </a:extLst>
          </p:cNvPr>
          <p:cNvSpPr/>
          <p:nvPr/>
        </p:nvSpPr>
        <p:spPr>
          <a:xfrm>
            <a:off x="0" y="1669631"/>
            <a:ext cx="2115128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다중공선성 확인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3A9531B-5C5D-4317-897B-B2511E13DB6A}"/>
              </a:ext>
            </a:extLst>
          </p:cNvPr>
          <p:cNvSpPr/>
          <p:nvPr/>
        </p:nvSpPr>
        <p:spPr>
          <a:xfrm>
            <a:off x="0" y="2461863"/>
            <a:ext cx="367469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15E7510-3D5E-407C-A1FA-1638A659D472}"/>
              </a:ext>
            </a:extLst>
          </p:cNvPr>
          <p:cNvSpPr/>
          <p:nvPr/>
        </p:nvSpPr>
        <p:spPr>
          <a:xfrm>
            <a:off x="8885" y="3254095"/>
            <a:ext cx="367469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8D9070C6-FF12-4319-83E3-0A2A59C13BF6}"/>
              </a:ext>
            </a:extLst>
          </p:cNvPr>
          <p:cNvSpPr/>
          <p:nvPr/>
        </p:nvSpPr>
        <p:spPr>
          <a:xfrm>
            <a:off x="7078059" y="3937598"/>
            <a:ext cx="3319008" cy="187940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CDBB08C1-4136-4063-B7B1-CCAD26EDD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349" y="1598333"/>
            <a:ext cx="7820915" cy="16669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030F999-6FD7-45BC-A830-863B426B7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3349" y="3480336"/>
            <a:ext cx="3440213" cy="278533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C9E6153-FD51-44BF-9E87-6FFA25045210}"/>
              </a:ext>
            </a:extLst>
          </p:cNvPr>
          <p:cNvSpPr/>
          <p:nvPr/>
        </p:nvSpPr>
        <p:spPr>
          <a:xfrm>
            <a:off x="7534721" y="4113769"/>
            <a:ext cx="2595582" cy="1244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>
                <a:latin typeface="Courier New" panose="02070309020205020404" pitchFamily="49" charset="0"/>
              </a:rPr>
              <a:t>10</a:t>
            </a:r>
            <a:r>
              <a:rPr lang="ko-KR" altLang="en-US" sz="2000" b="1">
                <a:latin typeface="Courier New" panose="02070309020205020404" pitchFamily="49" charset="0"/>
              </a:rPr>
              <a:t>을 넘지 않음 </a:t>
            </a:r>
            <a:endParaRPr lang="en-US" altLang="ko-KR" sz="2000" b="1"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000" b="1">
                <a:solidFill>
                  <a:srgbClr val="0070C0"/>
                </a:solidFill>
                <a:latin typeface="Courier New" panose="02070309020205020404" pitchFamily="49" charset="0"/>
              </a:rPr>
              <a:t>=&gt; </a:t>
            </a:r>
            <a:r>
              <a:rPr lang="ko-KR" altLang="en-US" sz="2000" b="1">
                <a:solidFill>
                  <a:srgbClr val="0070C0"/>
                </a:solidFill>
                <a:latin typeface="Courier New" panose="02070309020205020404" pitchFamily="49" charset="0"/>
              </a:rPr>
              <a:t>변수들이 유의함</a:t>
            </a:r>
            <a:endParaRPr lang="ko-KR" altLang="en-US" sz="2000" b="1">
              <a:solidFill>
                <a:srgbClr val="0070C0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635D5B32-DDFB-4DD6-BAF1-BE1D709FE88A}"/>
              </a:ext>
            </a:extLst>
          </p:cNvPr>
          <p:cNvCxnSpPr>
            <a:cxnSpLocks/>
          </p:cNvCxnSpPr>
          <p:nvPr/>
        </p:nvCxnSpPr>
        <p:spPr>
          <a:xfrm flipV="1">
            <a:off x="2115128" y="1966155"/>
            <a:ext cx="84822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79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01708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승리확률 분석 과정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15E7510-3D5E-407C-A1FA-1638A659D472}"/>
              </a:ext>
            </a:extLst>
          </p:cNvPr>
          <p:cNvSpPr/>
          <p:nvPr/>
        </p:nvSpPr>
        <p:spPr>
          <a:xfrm>
            <a:off x="1" y="1341705"/>
            <a:ext cx="2381956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 회귀분석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03DAACD-E7B8-4804-92C0-EA7DCD74F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743" y="1507960"/>
            <a:ext cx="5017085" cy="43591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B8CDEA4-24A6-46C4-8F04-AC93775AD0E5}"/>
              </a:ext>
            </a:extLst>
          </p:cNvPr>
          <p:cNvSpPr/>
          <p:nvPr/>
        </p:nvSpPr>
        <p:spPr>
          <a:xfrm>
            <a:off x="5511979" y="1528001"/>
            <a:ext cx="1882018" cy="250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DE23AFC-037E-4C4B-8F94-C68F0063C657}"/>
              </a:ext>
            </a:extLst>
          </p:cNvPr>
          <p:cNvSpPr/>
          <p:nvPr/>
        </p:nvSpPr>
        <p:spPr>
          <a:xfrm>
            <a:off x="3937820" y="3159471"/>
            <a:ext cx="495595" cy="2707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76987E5-DB5A-435D-A827-149C4B0D737F}"/>
              </a:ext>
            </a:extLst>
          </p:cNvPr>
          <p:cNvSpPr/>
          <p:nvPr/>
        </p:nvSpPr>
        <p:spPr>
          <a:xfrm>
            <a:off x="5768499" y="3159470"/>
            <a:ext cx="545154" cy="2707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E4E88D4-F950-41D0-83AA-4653397C8FE7}"/>
              </a:ext>
            </a:extLst>
          </p:cNvPr>
          <p:cNvSpPr/>
          <p:nvPr/>
        </p:nvSpPr>
        <p:spPr>
          <a:xfrm>
            <a:off x="7976265" y="2308876"/>
            <a:ext cx="3811095" cy="2237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ko-KR" altLang="en-US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유의확률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 모두 </a:t>
            </a:r>
            <a:r>
              <a:rPr lang="en-US" altLang="ko-KR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0.05</a:t>
            </a: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미만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이므로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통계적으로 유의미한 변수들이며</a:t>
            </a: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R^2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결정계수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</a:t>
            </a: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0.716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 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회귀식이 높은 설명력을 가진다</a:t>
            </a:r>
            <a:endParaRPr lang="ko-KR" altLang="en-US" b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8F2A0EF9-FE66-48BA-B3B3-DE243D389B8C}"/>
              </a:ext>
            </a:extLst>
          </p:cNvPr>
          <p:cNvCxnSpPr>
            <a:cxnSpLocks/>
          </p:cNvCxnSpPr>
          <p:nvPr/>
        </p:nvCxnSpPr>
        <p:spPr>
          <a:xfrm flipV="1">
            <a:off x="2385000" y="1653130"/>
            <a:ext cx="39570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5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501708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승리확률 분석 과정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15E7510-3D5E-407C-A1FA-1638A659D472}"/>
              </a:ext>
            </a:extLst>
          </p:cNvPr>
          <p:cNvSpPr/>
          <p:nvPr/>
        </p:nvSpPr>
        <p:spPr>
          <a:xfrm>
            <a:off x="1" y="1341705"/>
            <a:ext cx="2381956" cy="593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 회귀분석</a:t>
            </a:r>
            <a:endParaRPr lang="en-US" altLang="ko-KR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4B7814B-230A-42B4-836A-6CCD13B57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682" y="1319656"/>
            <a:ext cx="8386591" cy="646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8E9EF41-136E-4AC2-AE2A-B86BF4010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682" y="2042419"/>
            <a:ext cx="8386590" cy="453593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BC169BF9-F76C-42DF-89A6-19064A8EFD7D}"/>
              </a:ext>
            </a:extLst>
          </p:cNvPr>
          <p:cNvCxnSpPr>
            <a:cxnSpLocks/>
          </p:cNvCxnSpPr>
          <p:nvPr/>
        </p:nvCxnSpPr>
        <p:spPr>
          <a:xfrm flipV="1">
            <a:off x="2381956" y="1638228"/>
            <a:ext cx="711725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4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/>
          <p:cNvPicPr>
            <a:picLocks noChangeAspect="1" noChangeArrowheads="1"/>
          </p:cNvPicPr>
          <p:nvPr/>
        </p:nvPicPr>
        <p:blipFill rotWithShape="1">
          <a:blip r:embed="rId3"/>
          <a:srcRect t="19800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2648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7468" y="341744"/>
            <a:ext cx="517733" cy="52213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28912" y="299914"/>
            <a:ext cx="6333882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00B0F0"/>
                </a:solidFill>
                <a:latin typeface="나눔스퀘어"/>
                <a:ea typeface="나눔스퀘어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 다른 독립변수 추가한 상관계수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bg1"/>
                </a:solidFill>
                <a:latin typeface="a고운글씨B"/>
                <a:ea typeface="a고운글씨B"/>
              </a:rPr>
              <a:t>데이터 분석 과정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7346" y="1331049"/>
            <a:ext cx="5464323" cy="49093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C5EA8DC-F814-4D49-B52F-E26C58D886CD}"/>
              </a:ext>
            </a:extLst>
          </p:cNvPr>
          <p:cNvSpPr/>
          <p:nvPr/>
        </p:nvSpPr>
        <p:spPr>
          <a:xfrm>
            <a:off x="3184000" y="4061235"/>
            <a:ext cx="4583782" cy="2179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/>
          <p:cNvPicPr>
            <a:picLocks noChangeAspect="1" noChangeArrowheads="1"/>
          </p:cNvPicPr>
          <p:nvPr/>
        </p:nvPicPr>
        <p:blipFill rotWithShape="1">
          <a:blip r:embed="rId3"/>
          <a:srcRect t="19800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2648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7468" y="341744"/>
            <a:ext cx="517733" cy="52213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28912" y="299914"/>
            <a:ext cx="6333882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00B0F0"/>
                </a:solidFill>
                <a:latin typeface="나눔스퀘어"/>
                <a:ea typeface="나눔스퀘어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 다른 독립변수 추가한 머신러닝 모델 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1</a:t>
            </a:r>
            <a:endParaRPr lang="ko-KR" altLang="en-US" sz="2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bg1"/>
                </a:solidFill>
                <a:latin typeface="a고운글씨B"/>
                <a:ea typeface="a고운글씨B"/>
              </a:rPr>
              <a:t>데이터 분석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16166E-3779-48B5-A6A3-E3EF1FB49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80" y="1530060"/>
            <a:ext cx="4705494" cy="4019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31AA7F6-8705-4613-B1E8-624DAA4EC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837" y="1530060"/>
            <a:ext cx="5733646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4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/>
          <p:cNvPicPr>
            <a:picLocks noChangeAspect="1" noChangeArrowheads="1"/>
          </p:cNvPicPr>
          <p:nvPr/>
        </p:nvPicPr>
        <p:blipFill rotWithShape="1">
          <a:blip r:embed="rId3"/>
          <a:srcRect t="19800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2648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7468" y="341744"/>
            <a:ext cx="517733" cy="52213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28912" y="299914"/>
            <a:ext cx="633388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나눔스퀘어"/>
                <a:ea typeface="나눔스퀘어"/>
              </a:rPr>
              <a:t>다른 독립변수 추가한 머신러닝 모델 </a:t>
            </a:r>
            <a:r>
              <a:rPr lang="en-US" altLang="ko-KR" sz="2000">
                <a:solidFill>
                  <a:schemeClr val="bg1"/>
                </a:solidFill>
                <a:latin typeface="나눔스퀘어"/>
                <a:ea typeface="나눔스퀘어"/>
              </a:rPr>
              <a:t>2</a:t>
            </a:r>
            <a:endParaRPr lang="ko-KR" altLang="en-US" sz="2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bg1"/>
                </a:solidFill>
                <a:latin typeface="a고운글씨B"/>
                <a:ea typeface="a고운글씨B"/>
              </a:rPr>
              <a:t>데이터 분석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D910789-2050-4F7B-8C47-598B3B0A6B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180"/>
          <a:stretch/>
        </p:blipFill>
        <p:spPr>
          <a:xfrm>
            <a:off x="885201" y="1356345"/>
            <a:ext cx="5231605" cy="4582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C849F84-1A03-4199-9C43-D3E996D3CA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990"/>
          <a:stretch/>
        </p:blipFill>
        <p:spPr>
          <a:xfrm>
            <a:off x="6364276" y="1356344"/>
            <a:ext cx="5231605" cy="45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/>
          <p:cNvPicPr>
            <a:picLocks noChangeAspect="1" noChangeArrowheads="1"/>
          </p:cNvPicPr>
          <p:nvPr/>
        </p:nvPicPr>
        <p:blipFill rotWithShape="1">
          <a:blip r:embed="rId3"/>
          <a:srcRect t="19800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1" y="-1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7468" y="341744"/>
            <a:ext cx="517733" cy="52213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28912" y="299914"/>
            <a:ext cx="6333882" cy="118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00B0F0"/>
                </a:solidFill>
                <a:latin typeface="나눔스퀘어"/>
                <a:ea typeface="나눔스퀘어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 여러 모델에 대한 검증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bg1"/>
                </a:solidFill>
                <a:latin typeface="a고운글씨B"/>
                <a:ea typeface="a고운글씨B"/>
              </a:rPr>
              <a:t>데이터 분석 과정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1592" y="1950392"/>
            <a:ext cx="2554331" cy="41409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99919" y="1950393"/>
            <a:ext cx="2554331" cy="41409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59692" y="1950393"/>
            <a:ext cx="2554331" cy="410379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9466" y="1950392"/>
            <a:ext cx="2554332" cy="4103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27A1C07-4F28-40FD-BB22-C74779F7C26B}"/>
              </a:ext>
            </a:extLst>
          </p:cNvPr>
          <p:cNvSpPr txBox="1"/>
          <p:nvPr/>
        </p:nvSpPr>
        <p:spPr>
          <a:xfrm>
            <a:off x="1659409" y="1218686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1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FCB9329-8D2C-4802-A402-1185BD4CFA08}"/>
              </a:ext>
            </a:extLst>
          </p:cNvPr>
          <p:cNvSpPr txBox="1"/>
          <p:nvPr/>
        </p:nvSpPr>
        <p:spPr>
          <a:xfrm>
            <a:off x="4614193" y="1218686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2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B6AE81D-C157-4AE0-B632-038AC6B28BC7}"/>
              </a:ext>
            </a:extLst>
          </p:cNvPr>
          <p:cNvSpPr txBox="1"/>
          <p:nvPr/>
        </p:nvSpPr>
        <p:spPr>
          <a:xfrm>
            <a:off x="7359609" y="1218686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3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B8FCF5D-24BE-47F1-8637-28B3F8B2E548}"/>
              </a:ext>
            </a:extLst>
          </p:cNvPr>
          <p:cNvSpPr txBox="1"/>
          <p:nvPr/>
        </p:nvSpPr>
        <p:spPr>
          <a:xfrm>
            <a:off x="10105025" y="1218686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4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26557A4-AC7A-4D5F-B1B5-E9E7381EDB5A}"/>
              </a:ext>
            </a:extLst>
          </p:cNvPr>
          <p:cNvSpPr txBox="1"/>
          <p:nvPr/>
        </p:nvSpPr>
        <p:spPr>
          <a:xfrm>
            <a:off x="979468" y="260727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주제 선정 이유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xmlns="" id="{20795376-23EB-4052-AD7A-254FD9CBD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81827"/>
              </p:ext>
            </p:extLst>
          </p:nvPr>
        </p:nvGraphicFramePr>
        <p:xfrm>
          <a:off x="1136279" y="1763847"/>
          <a:ext cx="3484014" cy="37222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42007">
                  <a:extLst>
                    <a:ext uri="{9D8B030D-6E8A-4147-A177-3AD203B41FA5}">
                      <a16:colId xmlns:a16="http://schemas.microsoft.com/office/drawing/2014/main" xmlns="" val="3986363445"/>
                    </a:ext>
                  </a:extLst>
                </a:gridCol>
                <a:gridCol w="1742007">
                  <a:extLst>
                    <a:ext uri="{9D8B030D-6E8A-4147-A177-3AD203B41FA5}">
                      <a16:colId xmlns:a16="http://schemas.microsoft.com/office/drawing/2014/main" xmlns="" val="855197861"/>
                    </a:ext>
                  </a:extLst>
                </a:gridCol>
              </a:tblGrid>
              <a:tr h="372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티어</a:t>
                      </a:r>
                      <a:endParaRPr lang="ko-KR" altLang="en-US" sz="1600">
                        <a:latin typeface="DX종로1번지" panose="02020600000000000000" pitchFamily="18" charset="-127"/>
                        <a:ea typeface="DX종로1번지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랭크</a:t>
                      </a:r>
                      <a:r>
                        <a:rPr lang="en-US" altLang="ko-KR" sz="1600"/>
                        <a:t>%</a:t>
                      </a:r>
                      <a:endParaRPr lang="ko-KR" altLang="en-US" sz="1600">
                        <a:latin typeface="DX종로1번지" panose="02020600000000000000" pitchFamily="18" charset="-127"/>
                        <a:ea typeface="DX종로1번지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19281341"/>
                  </a:ext>
                </a:extLst>
              </a:tr>
              <a:tr h="372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챌린저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0.013%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4613851"/>
                  </a:ext>
                </a:extLst>
              </a:tr>
              <a:tr h="372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그랜드마스터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0.030%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8541308"/>
                  </a:ext>
                </a:extLst>
              </a:tr>
              <a:tr h="372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마스터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0.038%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7538537"/>
                  </a:ext>
                </a:extLst>
              </a:tr>
              <a:tr h="372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다이아몬드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2.4%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68671115"/>
                  </a:ext>
                </a:extLst>
              </a:tr>
              <a:tr h="372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플래티넘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10%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3900857"/>
                  </a:ext>
                </a:extLst>
              </a:tr>
              <a:tr h="372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골드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27%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9261703"/>
                  </a:ext>
                </a:extLst>
              </a:tr>
              <a:tr h="372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실버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34%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3767138"/>
                  </a:ext>
                </a:extLst>
              </a:tr>
              <a:tr h="372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브론즈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20%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90894456"/>
                  </a:ext>
                </a:extLst>
              </a:tr>
              <a:tr h="372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아이언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4.5%</a:t>
                      </a:r>
                      <a:endParaRPr lang="ko-KR" altLang="en-US" sz="16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3213776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5B48B94-7847-4428-904F-A414DF06740F}"/>
              </a:ext>
            </a:extLst>
          </p:cNvPr>
          <p:cNvSpPr/>
          <p:nvPr/>
        </p:nvSpPr>
        <p:spPr>
          <a:xfrm>
            <a:off x="5516013" y="1903284"/>
            <a:ext cx="6039526" cy="3048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유저의 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0.013%</a:t>
            </a: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해당하는 챌린저 티어는</a:t>
            </a:r>
            <a:endParaRPr lang="en-US" altLang="ko-KR" sz="200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게임에서 어떤 변수들이 중요한지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2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얼마나 게임 승패에 영향을 끼치는지 분석 후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250000"/>
              </a:lnSpc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챔피언별 승패 예측도 하고자 한다</a:t>
            </a: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935366C-8A66-4711-854B-26FF9A0C462C}"/>
              </a:ext>
            </a:extLst>
          </p:cNvPr>
          <p:cNvSpPr/>
          <p:nvPr/>
        </p:nvSpPr>
        <p:spPr>
          <a:xfrm>
            <a:off x="1136486" y="2124072"/>
            <a:ext cx="3484014" cy="333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49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/>
          <p:cNvPicPr>
            <a:picLocks noChangeAspect="1" noChangeArrowheads="1"/>
          </p:cNvPicPr>
          <p:nvPr/>
        </p:nvPicPr>
        <p:blipFill rotWithShape="1">
          <a:blip r:embed="rId3"/>
          <a:srcRect t="19800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2648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7468" y="341744"/>
            <a:ext cx="517733" cy="52213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28912" y="299914"/>
            <a:ext cx="6333882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00B0F0"/>
                </a:solidFill>
                <a:latin typeface="나눔스퀘어"/>
                <a:ea typeface="나눔스퀘어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 실제 값을 입력 후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정확도 테스트 결과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bg1"/>
                </a:solidFill>
                <a:latin typeface="a고운글씨B"/>
                <a:ea typeface="a고운글씨B"/>
              </a:rPr>
              <a:t>데이터 분석 과정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235" y="1380659"/>
            <a:ext cx="9427448" cy="101749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09234" y="2529126"/>
            <a:ext cx="4659099" cy="16180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69209" y="2517754"/>
            <a:ext cx="4659100" cy="162937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09234" y="4305803"/>
            <a:ext cx="4659099" cy="16180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169209" y="4305803"/>
            <a:ext cx="4667474" cy="16293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A49EB17-4D36-4CD2-97FC-B6063606DA1C}"/>
              </a:ext>
            </a:extLst>
          </p:cNvPr>
          <p:cNvSpPr/>
          <p:nvPr/>
        </p:nvSpPr>
        <p:spPr>
          <a:xfrm>
            <a:off x="319103" y="3009275"/>
            <a:ext cx="1090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"/>
                <a:ea typeface="나눔스퀘어"/>
              </a:rPr>
              <a:t>랜덤</a:t>
            </a:r>
            <a:endParaRPr lang="en-US" altLang="ko-KR">
              <a:solidFill>
                <a:schemeClr val="bg1"/>
              </a:solidFill>
              <a:latin typeface="나눔스퀘어"/>
              <a:ea typeface="나눔스퀘어"/>
            </a:endParaRPr>
          </a:p>
          <a:p>
            <a:r>
              <a:rPr lang="ko-KR" altLang="en-US">
                <a:solidFill>
                  <a:schemeClr val="bg1"/>
                </a:solidFill>
                <a:latin typeface="나눔스퀘어"/>
                <a:ea typeface="나눔스퀘어"/>
              </a:rPr>
              <a:t>포레스트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890C59F-C137-4A17-BF8C-524F7B335C16}"/>
              </a:ext>
            </a:extLst>
          </p:cNvPr>
          <p:cNvSpPr/>
          <p:nvPr/>
        </p:nvSpPr>
        <p:spPr>
          <a:xfrm>
            <a:off x="319103" y="4791637"/>
            <a:ext cx="1090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"/>
                <a:ea typeface="나눔스퀘어"/>
              </a:rPr>
              <a:t>로지스틱</a:t>
            </a:r>
            <a:endParaRPr lang="en-US" altLang="ko-KR">
              <a:solidFill>
                <a:schemeClr val="bg1"/>
              </a:solidFill>
              <a:latin typeface="나눔스퀘어"/>
              <a:ea typeface="나눔스퀘어"/>
            </a:endParaRPr>
          </a:p>
          <a:p>
            <a:r>
              <a:rPr lang="ko-KR" altLang="en-US">
                <a:solidFill>
                  <a:schemeClr val="bg1"/>
                </a:solidFill>
                <a:latin typeface="나눔스퀘어"/>
                <a:ea typeface="나눔스퀘어"/>
              </a:rPr>
              <a:t>회귀분석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31D87BA-719A-4131-898A-39FA54A09A0C}"/>
              </a:ext>
            </a:extLst>
          </p:cNvPr>
          <p:cNvSpPr/>
          <p:nvPr/>
        </p:nvSpPr>
        <p:spPr>
          <a:xfrm>
            <a:off x="10938421" y="3157055"/>
            <a:ext cx="1090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"/>
                <a:ea typeface="나눔스퀘어"/>
              </a:rPr>
              <a:t>의사</a:t>
            </a:r>
            <a:endParaRPr lang="en-US" altLang="ko-KR">
              <a:solidFill>
                <a:schemeClr val="bg1"/>
              </a:solidFill>
              <a:latin typeface="나눔스퀘어"/>
              <a:ea typeface="나눔스퀘어"/>
            </a:endParaRPr>
          </a:p>
          <a:p>
            <a:r>
              <a:rPr lang="ko-KR" altLang="en-US">
                <a:solidFill>
                  <a:schemeClr val="bg1"/>
                </a:solidFill>
                <a:latin typeface="나눔스퀘어"/>
                <a:ea typeface="나눔스퀘어"/>
              </a:rPr>
              <a:t>결정나무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F463921-B074-4F7E-9AB7-4E9BB62CEAA0}"/>
              </a:ext>
            </a:extLst>
          </p:cNvPr>
          <p:cNvSpPr/>
          <p:nvPr/>
        </p:nvSpPr>
        <p:spPr>
          <a:xfrm>
            <a:off x="10956892" y="5040971"/>
            <a:ext cx="1090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"/>
                <a:ea typeface="나눔스퀘어"/>
              </a:rPr>
              <a:t>KNN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EAA982-9CCA-4FBE-B0A5-2BD12FC3468C}"/>
              </a:ext>
            </a:extLst>
          </p:cNvPr>
          <p:cNvSpPr txBox="1"/>
          <p:nvPr/>
        </p:nvSpPr>
        <p:spPr>
          <a:xfrm>
            <a:off x="340481" y="2533536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1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AB74337-CC9E-4060-8A34-FB0D8C962CF4}"/>
              </a:ext>
            </a:extLst>
          </p:cNvPr>
          <p:cNvSpPr txBox="1"/>
          <p:nvPr/>
        </p:nvSpPr>
        <p:spPr>
          <a:xfrm>
            <a:off x="10978052" y="2665534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2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E35280A-54C9-4EDE-9E42-1A3488B5C938}"/>
              </a:ext>
            </a:extLst>
          </p:cNvPr>
          <p:cNvSpPr txBox="1"/>
          <p:nvPr/>
        </p:nvSpPr>
        <p:spPr>
          <a:xfrm>
            <a:off x="371339" y="4321182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3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5623205-3DAC-400F-8633-B70023E831BB}"/>
              </a:ext>
            </a:extLst>
          </p:cNvPr>
          <p:cNvSpPr txBox="1"/>
          <p:nvPr/>
        </p:nvSpPr>
        <p:spPr>
          <a:xfrm>
            <a:off x="10948378" y="4552985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4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/>
          <p:cNvPicPr>
            <a:picLocks noChangeAspect="1" noChangeArrowheads="1"/>
          </p:cNvPicPr>
          <p:nvPr/>
        </p:nvPicPr>
        <p:blipFill rotWithShape="1">
          <a:blip r:embed="rId3"/>
          <a:srcRect t="19800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1" y="-1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7468" y="341744"/>
            <a:ext cx="517733" cy="52213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28912" y="299914"/>
            <a:ext cx="6333882" cy="118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00B0F0"/>
                </a:solidFill>
                <a:latin typeface="나눔스퀘어"/>
                <a:ea typeface="나눔스퀘어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 챔피언 조합 별로 데이터 학습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bg1"/>
                </a:solidFill>
                <a:latin typeface="a고운글씨B"/>
                <a:ea typeface="a고운글씨B"/>
              </a:rPr>
              <a:t>데이터 분석 과정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8253" y="1483995"/>
            <a:ext cx="6333882" cy="472491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3080" y="1172376"/>
            <a:ext cx="2465817" cy="359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>
              <a:ln w="12700" cap="flat" cmpd="sng" algn="ctr">
                <a:solidFill>
                  <a:schemeClr val="accent3"/>
                </a:solidFill>
                <a:prstDash val="sysDot"/>
                <a:round/>
              </a:ln>
              <a:noFill/>
              <a:effectLst>
                <a:glow rad="63500">
                  <a:schemeClr val="accent3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C10EC4E-9FFF-496A-A9B5-8EEA5C4ACDE4}"/>
              </a:ext>
            </a:extLst>
          </p:cNvPr>
          <p:cNvSpPr/>
          <p:nvPr/>
        </p:nvSpPr>
        <p:spPr>
          <a:xfrm>
            <a:off x="7861520" y="2521313"/>
            <a:ext cx="3811095" cy="2233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챔피언 조합별로 </a:t>
            </a:r>
            <a:endParaRPr lang="en-US" altLang="ko-KR" b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rgbClr val="0070C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BLUE</a:t>
            </a:r>
            <a:r>
              <a:rPr lang="ko-KR" altLang="en-US" b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팀이 이기면 </a:t>
            </a:r>
            <a:r>
              <a:rPr lang="en-US" altLang="ko-KR" b="0">
                <a:solidFill>
                  <a:srgbClr val="57C6F3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팀이 이기면 </a:t>
            </a:r>
            <a:r>
              <a:rPr lang="en-US" altLang="ko-KR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레이블하여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천여개의 데이터를 학습</a:t>
            </a:r>
            <a:endParaRPr lang="en-US" altLang="ko-KR" b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/>
          <p:cNvPicPr>
            <a:picLocks noChangeAspect="1" noChangeArrowheads="1"/>
          </p:cNvPicPr>
          <p:nvPr/>
        </p:nvPicPr>
        <p:blipFill rotWithShape="1">
          <a:blip r:embed="rId3"/>
          <a:srcRect t="19800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7468" y="341744"/>
            <a:ext cx="517733" cy="52213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28912" y="299914"/>
            <a:ext cx="6333882" cy="118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00B0F0"/>
                </a:solidFill>
                <a:latin typeface="나눔스퀘어"/>
                <a:ea typeface="나눔스퀘어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 챔피언 조합으로 승패예측 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: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 학습모델 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2</a:t>
            </a:r>
            <a:endParaRPr lang="ko-KR" altLang="en-US" sz="2400">
              <a:solidFill>
                <a:schemeClr val="bg1"/>
              </a:solidFill>
              <a:latin typeface="나눔스퀘어"/>
              <a:ea typeface="나눔스퀘어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bg1"/>
                </a:solidFill>
                <a:latin typeface="a고운글씨B"/>
                <a:ea typeface="a고운글씨B"/>
              </a:rPr>
              <a:t>데이터 분석 과정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7632" y="3284318"/>
            <a:ext cx="6139941" cy="323193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2285" y="1225891"/>
            <a:ext cx="6139941" cy="19751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40418AB-26DB-464C-A335-A486D2F42D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05727" y="1225891"/>
            <a:ext cx="4330758" cy="3231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3CA6034-B1F9-42EC-A174-4082264E3B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005727" y="4535294"/>
            <a:ext cx="4330758" cy="1980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/>
          <p:cNvPicPr>
            <a:picLocks noChangeAspect="1" noChangeArrowheads="1"/>
          </p:cNvPicPr>
          <p:nvPr/>
        </p:nvPicPr>
        <p:blipFill rotWithShape="1">
          <a:blip r:embed="rId3"/>
          <a:srcRect t="19800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2648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7468" y="341744"/>
            <a:ext cx="517733" cy="52213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28911" y="299914"/>
            <a:ext cx="7010423" cy="118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00B0F0"/>
                </a:solidFill>
                <a:latin typeface="나눔스퀘어"/>
                <a:ea typeface="나눔스퀘어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 챔피언 조합으로 승패예측 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: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모델에 대한 검증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bg1"/>
                </a:solidFill>
                <a:latin typeface="a고운글씨B"/>
                <a:ea typeface="a고운글씨B"/>
              </a:rPr>
              <a:t>데이터 분석 과정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6485" y="1959261"/>
            <a:ext cx="2514030" cy="410400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13659" y="1959261"/>
            <a:ext cx="2514030" cy="41040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80834" y="1959261"/>
            <a:ext cx="2514030" cy="410400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48010" y="1959261"/>
            <a:ext cx="2514030" cy="4104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8D5507F-22D1-4029-B19F-31922DBE9F27}"/>
              </a:ext>
            </a:extLst>
          </p:cNvPr>
          <p:cNvSpPr txBox="1"/>
          <p:nvPr/>
        </p:nvSpPr>
        <p:spPr>
          <a:xfrm>
            <a:off x="1792931" y="1218686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1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6AC4E8-395B-4FBF-984B-45320556443C}"/>
              </a:ext>
            </a:extLst>
          </p:cNvPr>
          <p:cNvSpPr txBox="1"/>
          <p:nvPr/>
        </p:nvSpPr>
        <p:spPr>
          <a:xfrm>
            <a:off x="4614193" y="1218686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2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E90913B-4418-467A-A181-FF19E5FD59BD}"/>
              </a:ext>
            </a:extLst>
          </p:cNvPr>
          <p:cNvSpPr txBox="1"/>
          <p:nvPr/>
        </p:nvSpPr>
        <p:spPr>
          <a:xfrm>
            <a:off x="7283763" y="1222838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3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7D06F8D-253D-4871-941C-22403E924452}"/>
              </a:ext>
            </a:extLst>
          </p:cNvPr>
          <p:cNvSpPr txBox="1"/>
          <p:nvPr/>
        </p:nvSpPr>
        <p:spPr>
          <a:xfrm>
            <a:off x="9919743" y="1218686"/>
            <a:ext cx="65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4</a:t>
            </a:r>
            <a:endParaRPr lang="ko-KR" altLang="en-US" b="1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태백산맥" panose="02020600000000000000" pitchFamily="18" charset="-127"/>
              <a:ea typeface="a태백산맥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/>
          <p:cNvPicPr>
            <a:picLocks noChangeAspect="1" noChangeArrowheads="1"/>
          </p:cNvPicPr>
          <p:nvPr/>
        </p:nvPicPr>
        <p:blipFill rotWithShape="1">
          <a:blip r:embed="rId3"/>
          <a:srcRect t="19800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-13757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7468" y="341744"/>
            <a:ext cx="517733" cy="52213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28911" y="299914"/>
            <a:ext cx="7010423" cy="118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00B0F0"/>
                </a:solidFill>
                <a:latin typeface="나눔스퀘어"/>
                <a:ea typeface="나눔스퀘어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 챔피언 조합으로 승패예측 </a:t>
            </a:r>
            <a:r>
              <a:rPr lang="en-US" altLang="ko-KR" sz="2400">
                <a:solidFill>
                  <a:schemeClr val="bg1"/>
                </a:solidFill>
                <a:latin typeface="나눔스퀘어"/>
                <a:ea typeface="나눔스퀘어"/>
              </a:rPr>
              <a:t>: </a:t>
            </a:r>
            <a:r>
              <a:rPr lang="ko-KR" altLang="en-US" sz="2400">
                <a:solidFill>
                  <a:schemeClr val="bg1"/>
                </a:solidFill>
                <a:latin typeface="나눔스퀘어"/>
                <a:ea typeface="나눔스퀘어"/>
              </a:rPr>
              <a:t>정확도 테스트 결과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>
                <a:solidFill>
                  <a:schemeClr val="bg1"/>
                </a:solidFill>
                <a:latin typeface="a고운글씨B"/>
                <a:ea typeface="a고운글씨B"/>
              </a:rPr>
              <a:t>데이터 분석 과정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2875" y="1314649"/>
            <a:ext cx="3842947" cy="491065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88791" y="1637920"/>
            <a:ext cx="3311585" cy="203487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88791" y="3851751"/>
            <a:ext cx="3311585" cy="204738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267540" y="1637919"/>
            <a:ext cx="3311585" cy="203487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257053" y="3851752"/>
            <a:ext cx="3311585" cy="20473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B266144-C391-414F-A627-41608326E75C}"/>
              </a:ext>
            </a:extLst>
          </p:cNvPr>
          <p:cNvSpPr/>
          <p:nvPr/>
        </p:nvSpPr>
        <p:spPr>
          <a:xfrm>
            <a:off x="5469438" y="1199805"/>
            <a:ext cx="1950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1</a:t>
            </a:r>
            <a:r>
              <a:rPr lang="ko-KR" altLang="en-US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스퀘어"/>
                <a:ea typeface="나눔스퀘어"/>
              </a:rPr>
              <a:t>랜덤포레스트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CB2CBA2-3C51-464C-AB05-92410EBF20E2}"/>
              </a:ext>
            </a:extLst>
          </p:cNvPr>
          <p:cNvSpPr/>
          <p:nvPr/>
        </p:nvSpPr>
        <p:spPr>
          <a:xfrm>
            <a:off x="8884733" y="1214652"/>
            <a:ext cx="2364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2 </a:t>
            </a:r>
            <a:r>
              <a:rPr lang="ko-KR" altLang="en-US">
                <a:solidFill>
                  <a:schemeClr val="bg1"/>
                </a:solidFill>
                <a:latin typeface="나눔스퀘어"/>
                <a:ea typeface="나눔스퀘어"/>
              </a:rPr>
              <a:t>의사결정나무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91614EB-BC41-463F-B96F-0831D78B9FF8}"/>
              </a:ext>
            </a:extLst>
          </p:cNvPr>
          <p:cNvSpPr/>
          <p:nvPr/>
        </p:nvSpPr>
        <p:spPr>
          <a:xfrm>
            <a:off x="5561781" y="5949202"/>
            <a:ext cx="2649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3</a:t>
            </a:r>
            <a:r>
              <a:rPr lang="ko-KR" altLang="en-US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스퀘어"/>
                <a:ea typeface="나눔스퀘어"/>
              </a:rPr>
              <a:t>로지스틱 회귀분석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8BF657B-3AB7-4A54-8A00-8D1B59D9DEE4}"/>
              </a:ext>
            </a:extLst>
          </p:cNvPr>
          <p:cNvSpPr/>
          <p:nvPr/>
        </p:nvSpPr>
        <p:spPr>
          <a:xfrm>
            <a:off x="9367782" y="5960533"/>
            <a:ext cx="1090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태백산맥" panose="02020600000000000000" pitchFamily="18" charset="-127"/>
                <a:ea typeface="a태백산맥" panose="02020600000000000000" pitchFamily="18" charset="-127"/>
              </a:rPr>
              <a:t>4 </a:t>
            </a:r>
            <a:r>
              <a:rPr lang="en-US" altLang="ko-KR">
                <a:solidFill>
                  <a:schemeClr val="bg1"/>
                </a:solidFill>
                <a:latin typeface="나눔스퀘어"/>
                <a:ea typeface="나눔스퀘어"/>
              </a:rPr>
              <a:t>KNN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2B87F7A-C4E9-4194-B676-721B250B131B}"/>
              </a:ext>
            </a:extLst>
          </p:cNvPr>
          <p:cNvSpPr/>
          <p:nvPr/>
        </p:nvSpPr>
        <p:spPr>
          <a:xfrm>
            <a:off x="775853" y="1517456"/>
            <a:ext cx="11416146" cy="4318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챌린저 유저들은 승패와 상관없이 항상 </a:t>
            </a:r>
            <a:r>
              <a:rPr lang="ko-KR" altLang="en-US"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cs, gold, xp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잘 먹는다.</a:t>
            </a:r>
          </a:p>
          <a:p>
            <a:pPr>
              <a:lnSpc>
                <a:spcPct val="200000"/>
              </a:lnSpc>
            </a:pPr>
            <a:r>
              <a:rPr lang="ko-KR" altLang="en-US" sz="2000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대회와 달리 랭크게임에서는 </a:t>
            </a:r>
            <a:r>
              <a:rPr lang="ko-KR" altLang="en-US"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킬/데스/어시스트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많이 발생하므로 이 또한 승패와 상관이 없다.</a:t>
            </a:r>
          </a:p>
          <a:p>
            <a:pPr>
              <a:lnSpc>
                <a:spcPct val="200000"/>
              </a:lnSpc>
            </a:pPr>
            <a:r>
              <a:rPr lang="ko-KR" altLang="en-US" sz="2000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오브젝트 관련 변수는 승패와 관련이 있어 로지스틱을 통해</a:t>
            </a:r>
          </a:p>
          <a:p>
            <a:pPr>
              <a:lnSpc>
                <a:spcPct val="200000"/>
              </a:lnSpc>
            </a:pP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각 </a:t>
            </a:r>
            <a:r>
              <a:rPr lang="ko-KR" altLang="en-US"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킬 수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 </a:t>
            </a:r>
            <a:r>
              <a:rPr lang="ko-KR" altLang="en-US"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첫번째 오브젝트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승리 혹은 패배 확률을 높힐 수 있다.</a:t>
            </a:r>
            <a:endParaRPr lang="en-US" altLang="ko-KR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r>
              <a:rPr lang="ko-KR" altLang="en-US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스탯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포함시킨 예측모델은 생각보다 잘 맞았다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>
                <a:solidFill>
                  <a:srgbClr val="57C6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챔피언별 승패예측은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랜덤포레스트</a:t>
            </a: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의사결정나무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예측점수가 </a:t>
            </a:r>
            <a:r>
              <a:rPr lang="en-US" altLang="ko-KR" sz="200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0.85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 이상이지만 </a:t>
            </a:r>
            <a:endParaRPr lang="en-US" altLang="ko-KR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실제예측과 차이가 있다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086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아쉬운 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ABD306A-9696-4B16-ABAA-9C58CCD8A48C}"/>
              </a:ext>
            </a:extLst>
          </p:cNvPr>
          <p:cNvSpPr/>
          <p:nvPr/>
        </p:nvSpPr>
        <p:spPr>
          <a:xfrm>
            <a:off x="626334" y="1414808"/>
            <a:ext cx="11196211" cy="4622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7C6F3"/>
              </a:buClr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대회를 기준으로 생각해보았을 때 유의미한 결과가 나올 것 같았던 항목들이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챌린저 솔로랭크의 결과에서는 크게 </a:t>
            </a: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유의미한 결과가 아니었다는 것</a:t>
            </a:r>
            <a:endParaRPr lang="en-US" altLang="ko-KR">
              <a:solidFill>
                <a:schemeClr val="accent4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57C6F3"/>
              </a:buClr>
              <a:buFont typeface="Wingdings" panose="05000000000000000000" pitchFamily="2" charset="2"/>
              <a:buChar char="§"/>
            </a:pP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57C6F3"/>
              </a:buClr>
              <a:buFont typeface="Wingdings" panose="05000000000000000000" pitchFamily="2" charset="2"/>
              <a:buChar char="§"/>
            </a:pP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만개의 데이터가 적은건 아니지만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챌린저게임만 보는게 아닌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마스터</a:t>
            </a:r>
            <a:r>
              <a:rPr lang="en-US" altLang="ko-KR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챌린저 게임결과를 찾아봤다면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생각했던 결과가 나오지 않았을까 하는 생각</a:t>
            </a:r>
          </a:p>
          <a:p>
            <a:pPr marL="285750" indent="-285750">
              <a:lnSpc>
                <a:spcPct val="150000"/>
              </a:lnSpc>
              <a:buClr>
                <a:srgbClr val="57C6F3"/>
              </a:buClr>
              <a:buFont typeface="Wingdings" panose="05000000000000000000" pitchFamily="2" charset="2"/>
              <a:buChar char="§"/>
            </a:pP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57C6F3"/>
              </a:buClr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운영되고있는 다른 전적검색사이트처럼 나온 데이터 값들을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저장하고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만들어서 임의의 챔피언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대입한 후 테스트해보고싶었으나 시간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기술적 문제로 시도하지못했다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57C6F3"/>
              </a:buClr>
              <a:buFont typeface="Wingdings" panose="05000000000000000000" pitchFamily="2" charset="2"/>
              <a:buChar char="§"/>
            </a:pP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57C6F3"/>
              </a:buClr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크롤링 하는 과정에서 시간당 가져올 수 있는 데이터 수의 한계가 있었기 때문에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데이터를 구하지 못한 점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적용해보고싶었으나 하지못함</a:t>
            </a:r>
          </a:p>
        </p:txBody>
      </p:sp>
    </p:spTree>
    <p:extLst>
      <p:ext uri="{BB962C8B-B14F-4D97-AF65-F5344CB8AC3E}">
        <p14:creationId xmlns:p14="http://schemas.microsoft.com/office/powerpoint/2010/main" val="1979772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C7FD3A-7427-4B11-A5CC-E6A1995FBDF1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아쉬운 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6F7951A-A5CB-4EC9-AEA8-99C6406C425E}"/>
              </a:ext>
            </a:extLst>
          </p:cNvPr>
          <p:cNvSpPr/>
          <p:nvPr/>
        </p:nvSpPr>
        <p:spPr>
          <a:xfrm>
            <a:off x="626334" y="1553509"/>
            <a:ext cx="11490037" cy="3341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57C6F3"/>
              </a:buClr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그저 팀간 데이터들로 학습시키고 무작위로 이미 끝난 경기의 데이터를 넣는식으로 승패를 판단해 보도록 했는데,</a:t>
            </a:r>
          </a:p>
          <a:p>
            <a:pPr>
              <a:lnSpc>
                <a:spcPct val="200000"/>
              </a:lnSpc>
              <a:buClr>
                <a:srgbClr val="57C6F3"/>
              </a:buClr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개인들의 스펫을 평균을 내고 그 스텟들을 학습시킨 승리 예측 모델에서 승패를 예측하는 식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했으면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승패를 예측할수 있도록하는게 더 좋았을것 같다는 아쉬움이 남았다. 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57C6F3"/>
              </a:buClr>
              <a:buFont typeface="Wingdings" panose="05000000000000000000" pitchFamily="2" charset="2"/>
              <a:buChar char="§"/>
            </a:pP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57C6F3"/>
              </a:buClr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라인별 티어 정리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 하고싶었지만 데이터를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가져와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라이별 데이터를 정리하는 것에 어려움이 있어 하지못한 것이 아쉽다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883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5FAF0E8-4BE3-4D9A-8D36-86E13DA2C30E}"/>
              </a:ext>
            </a:extLst>
          </p:cNvPr>
          <p:cNvSpPr/>
          <p:nvPr/>
        </p:nvSpPr>
        <p:spPr>
          <a:xfrm>
            <a:off x="3682075" y="1824951"/>
            <a:ext cx="4963161" cy="1939637"/>
          </a:xfrm>
          <a:prstGeom prst="rect">
            <a:avLst/>
          </a:prstGeom>
          <a:gradFill flip="none" rotWithShape="1">
            <a:gsLst>
              <a:gs pos="55000">
                <a:srgbClr val="373719"/>
              </a:gs>
              <a:gs pos="100000">
                <a:srgbClr val="111B0B"/>
              </a:gs>
              <a:gs pos="0">
                <a:schemeClr val="bg2">
                  <a:lumMod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Pin em UI 이펙트">
            <a:extLst>
              <a:ext uri="{FF2B5EF4-FFF2-40B4-BE49-F238E27FC236}">
                <a16:creationId xmlns:a16="http://schemas.microsoft.com/office/drawing/2014/main" xmlns="" id="{C631D170-9A68-47DD-A1D2-9023CDC8C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6" b="99711" l="2291" r="96750">
                        <a14:foregroundMark x1="12733" y1="3664" x2="10176" y2="25458"/>
                        <a14:foregroundMark x1="10176" y1="25458" x2="13852" y2="18129"/>
                        <a14:foregroundMark x1="13852" y1="18129" x2="15717" y2="31630"/>
                        <a14:foregroundMark x1="15717" y1="31630" x2="15717" y2="46962"/>
                        <a14:foregroundMark x1="15717" y1="46962" x2="23495" y2="27869"/>
                        <a14:foregroundMark x1="23495" y1="27869" x2="25679" y2="72903"/>
                        <a14:foregroundMark x1="25679" y1="72903" x2="32232" y2="61524"/>
                        <a14:foregroundMark x1="32232" y1="61524" x2="35376" y2="64609"/>
                        <a14:foregroundMark x1="35376" y1="64609" x2="35589" y2="74253"/>
                        <a14:foregroundMark x1="35589" y1="74253" x2="58178" y2="80906"/>
                        <a14:foregroundMark x1="58178" y1="80906" x2="72829" y2="75988"/>
                        <a14:foregroundMark x1="72829" y1="75988" x2="75866" y2="72420"/>
                        <a14:foregroundMark x1="75866" y1="72420" x2="77997" y2="66827"/>
                        <a14:foregroundMark x1="77997" y1="66827" x2="79542" y2="44262"/>
                        <a14:foregroundMark x1="79542" y1="44262" x2="77091" y2="30473"/>
                        <a14:foregroundMark x1="77091" y1="30473" x2="67768" y2="18901"/>
                        <a14:foregroundMark x1="67768" y1="18901" x2="49867" y2="14368"/>
                        <a14:foregroundMark x1="49867" y1="14368" x2="39957" y2="17840"/>
                        <a14:foregroundMark x1="39957" y1="17840" x2="33351" y2="22662"/>
                        <a14:foregroundMark x1="33351" y1="22662" x2="27224" y2="31726"/>
                        <a14:foregroundMark x1="27224" y1="31726" x2="25360" y2="41080"/>
                        <a14:foregroundMark x1="25360" y1="41080" x2="25147" y2="51880"/>
                        <a14:foregroundMark x1="25147" y1="51880" x2="27278" y2="66152"/>
                        <a14:foregroundMark x1="27278" y1="66152" x2="31806" y2="75313"/>
                        <a14:foregroundMark x1="31806" y1="75313" x2="45445" y2="83414"/>
                        <a14:foregroundMark x1="45445" y1="83414" x2="55461" y2="85053"/>
                        <a14:foregroundMark x1="55461" y1="85053" x2="67342" y2="78110"/>
                        <a14:foregroundMark x1="67342" y1="78110" x2="82952" y2="49470"/>
                        <a14:foregroundMark x1="82952" y1="49470" x2="86148" y2="36933"/>
                        <a14:foregroundMark x1="86148" y1="36933" x2="86148" y2="27290"/>
                        <a14:foregroundMark x1="86148" y1="27290" x2="82099" y2="16779"/>
                        <a14:foregroundMark x1="82099" y1="16779" x2="66489" y2="8872"/>
                        <a14:foregroundMark x1="66489" y1="8872" x2="21790" y2="6943"/>
                        <a14:foregroundMark x1="21790" y1="6943" x2="13958" y2="12825"/>
                        <a14:foregroundMark x1="13958" y1="12825" x2="11987" y2="18515"/>
                        <a14:foregroundMark x1="11987" y1="18515" x2="11508" y2="81967"/>
                        <a14:foregroundMark x1="11508" y1="81967" x2="13213" y2="90164"/>
                        <a14:foregroundMark x1="13213" y1="90164" x2="18540" y2="94407"/>
                        <a14:foregroundMark x1="18540" y1="94407" x2="23335" y2="93925"/>
                        <a14:foregroundMark x1="23335" y1="93925" x2="22056" y2="76856"/>
                        <a14:foregroundMark x1="22056" y1="76856" x2="19872" y2="67310"/>
                        <a14:foregroundMark x1="19872" y1="67310" x2="16942" y2="71070"/>
                        <a14:foregroundMark x1="16942" y1="71070" x2="17954" y2="84764"/>
                        <a14:foregroundMark x1="17954" y1="84764" x2="31806" y2="89392"/>
                        <a14:foregroundMark x1="31806" y1="89392" x2="43420" y2="83703"/>
                        <a14:foregroundMark x1="43420" y1="83703" x2="47523" y2="77049"/>
                        <a14:foregroundMark x1="47523" y1="77049" x2="76878" y2="87753"/>
                        <a14:foregroundMark x1="76878" y1="87753" x2="80181" y2="84282"/>
                        <a14:foregroundMark x1="80181" y1="84282" x2="80661" y2="69817"/>
                        <a14:foregroundMark x1="80661" y1="69817" x2="78050" y2="61620"/>
                        <a14:foregroundMark x1="78050" y1="61620" x2="70059" y2="82257"/>
                        <a14:foregroundMark x1="70059" y1="82257" x2="67448" y2="94986"/>
                        <a14:foregroundMark x1="67448" y1="94986" x2="72243" y2="92671"/>
                        <a14:foregroundMark x1="72243" y1="92671" x2="76558" y2="76663"/>
                        <a14:foregroundMark x1="76558" y1="76663" x2="66489" y2="66249"/>
                        <a14:foregroundMark x1="66489" y1="66249" x2="40490" y2="70685"/>
                        <a14:foregroundMark x1="40490" y1="70685" x2="42728" y2="77242"/>
                        <a14:foregroundMark x1="42728" y1="77242" x2="52104" y2="72035"/>
                        <a14:foregroundMark x1="52104" y1="72035" x2="48109" y2="59306"/>
                        <a14:foregroundMark x1="48109" y1="59306" x2="44646" y2="57956"/>
                        <a14:foregroundMark x1="44646" y1="57956" x2="59616" y2="67888"/>
                        <a14:foregroundMark x1="59616" y1="67888" x2="67821" y2="59402"/>
                        <a14:foregroundMark x1="67821" y1="59402" x2="62973" y2="52845"/>
                        <a14:foregroundMark x1="62973" y1="52845" x2="59723" y2="64513"/>
                        <a14:foregroundMark x1="59723" y1="64513" x2="68141" y2="66635"/>
                        <a14:foregroundMark x1="68141" y1="66635" x2="48482" y2="60077"/>
                        <a14:foregroundMark x1="48482" y1="60077" x2="35695" y2="64995"/>
                        <a14:foregroundMark x1="35695" y1="64995" x2="43633" y2="67599"/>
                        <a14:foregroundMark x1="43633" y1="67599" x2="58657" y2="65477"/>
                        <a14:foregroundMark x1="58657" y1="65477" x2="54928" y2="60077"/>
                        <a14:foregroundMark x1="54928" y1="60077" x2="50133" y2="66924"/>
                        <a14:foregroundMark x1="50133" y1="66924" x2="75706" y2="75024"/>
                        <a14:foregroundMark x1="75706" y1="75024" x2="88066" y2="69913"/>
                        <a14:foregroundMark x1="88066" y1="69913" x2="82579" y2="63452"/>
                        <a14:foregroundMark x1="82579" y1="63452" x2="70325" y2="60463"/>
                        <a14:foregroundMark x1="70325" y1="60463" x2="66489" y2="57763"/>
                        <a14:foregroundMark x1="66489" y1="57763" x2="64678" y2="42912"/>
                        <a14:foregroundMark x1="64678" y1="42912" x2="65477" y2="35776"/>
                        <a14:foregroundMark x1="65477" y1="35776" x2="63559" y2="27194"/>
                        <a14:foregroundMark x1="89451" y1="7136" x2="87001" y2="30762"/>
                        <a14:foregroundMark x1="87001" y1="30762" x2="89132" y2="21794"/>
                        <a14:foregroundMark x1="89132" y1="21794" x2="90357" y2="9257"/>
                        <a14:foregroundMark x1="90357" y1="9257" x2="84656" y2="46191"/>
                        <a14:foregroundMark x1="84656" y1="46191" x2="84230" y2="65863"/>
                        <a14:foregroundMark x1="84230" y1="65863" x2="85242" y2="73867"/>
                        <a14:foregroundMark x1="85242" y1="73867" x2="87640" y2="58341"/>
                        <a14:foregroundMark x1="87640" y1="58341" x2="89611" y2="88621"/>
                        <a14:foregroundMark x1="89611" y1="88621" x2="81673" y2="95178"/>
                        <a14:foregroundMark x1="81673" y1="95178" x2="14225" y2="94311"/>
                        <a14:foregroundMark x1="14225" y1="94311" x2="11934" y2="88717"/>
                        <a14:foregroundMark x1="11934" y1="88717" x2="11241" y2="14465"/>
                        <a14:foregroundMark x1="9377" y1="4436" x2="38519" y2="4532"/>
                        <a14:foregroundMark x1="38519" y1="4532" x2="53756" y2="3279"/>
                        <a14:foregroundMark x1="53756" y1="3279" x2="87693" y2="5207"/>
                        <a14:foregroundMark x1="9909" y1="36933" x2="8524" y2="56027"/>
                        <a14:foregroundMark x1="8524" y1="56027" x2="10282" y2="89971"/>
                        <a14:foregroundMark x1="10282" y1="89971" x2="17155" y2="96143"/>
                        <a14:foregroundMark x1="17155" y1="96143" x2="20884" y2="97107"/>
                        <a14:foregroundMark x1="20884" y1="97107" x2="32818" y2="95661"/>
                        <a14:foregroundMark x1="32818" y1="95661" x2="62706" y2="95661"/>
                        <a14:foregroundMark x1="62706" y1="95661" x2="79382" y2="91803"/>
                        <a14:foregroundMark x1="79382" y1="91803" x2="86894" y2="93346"/>
                        <a14:foregroundMark x1="86894" y1="93346" x2="90357" y2="91321"/>
                        <a14:foregroundMark x1="90357" y1="91321" x2="91156" y2="84571"/>
                        <a14:foregroundMark x1="91156" y1="84571" x2="87533" y2="29990"/>
                        <a14:foregroundMark x1="87533" y1="29990" x2="88812" y2="19479"/>
                        <a14:foregroundMark x1="92328" y1="2604" x2="93713" y2="58149"/>
                        <a14:foregroundMark x1="93713" y1="58149" x2="92968" y2="60752"/>
                        <a14:foregroundMark x1="90943" y1="62777" x2="91103" y2="92768"/>
                        <a14:foregroundMark x1="91103" y1="92768" x2="88119" y2="96914"/>
                        <a14:foregroundMark x1="88119" y1="96914" x2="55088" y2="99904"/>
                        <a14:foregroundMark x1="55088" y1="99904" x2="29622" y2="91128"/>
                        <a14:foregroundMark x1="29622" y1="91128" x2="21470" y2="96528"/>
                        <a14:foregroundMark x1="21470" y1="96528" x2="10282" y2="96239"/>
                        <a14:foregroundMark x1="10282" y1="96239" x2="9536" y2="89200"/>
                        <a14:foregroundMark x1="9536" y1="89200" x2="9909" y2="80906"/>
                        <a14:foregroundMark x1="9909" y1="80906" x2="8418" y2="66538"/>
                        <a14:foregroundMark x1="9536" y1="4243" x2="7619" y2="51109"/>
                        <a14:foregroundMark x1="7619" y1="51109" x2="9217" y2="17840"/>
                        <a14:foregroundMark x1="9217" y1="17840" x2="7086" y2="58438"/>
                        <a14:foregroundMark x1="7086" y1="58438" x2="8364" y2="46673"/>
                        <a14:foregroundMark x1="8364" y1="46673" x2="11668" y2="99807"/>
                        <a14:foregroundMark x1="11668" y1="99807" x2="53277" y2="94889"/>
                        <a14:foregroundMark x1="53277" y1="94889" x2="38306" y2="90839"/>
                        <a14:foregroundMark x1="38306" y1="90839" x2="59936" y2="92189"/>
                        <a14:foregroundMark x1="59936" y1="92189" x2="41289" y2="93153"/>
                        <a14:foregroundMark x1="41289" y1="93153" x2="58338" y2="99807"/>
                        <a14:foregroundMark x1="58338" y1="99807" x2="80714" y2="99036"/>
                        <a14:foregroundMark x1="80714" y1="99036" x2="58391" y2="94600"/>
                        <a14:foregroundMark x1="58391" y1="94600" x2="78956" y2="96625"/>
                        <a14:foregroundMark x1="78956" y1="96625" x2="64092" y2="94600"/>
                        <a14:foregroundMark x1="64092" y1="94600" x2="85828" y2="99807"/>
                        <a14:foregroundMark x1="85828" y1="99807" x2="73255" y2="97686"/>
                        <a14:foregroundMark x1="7512" y1="8486" x2="9004" y2="81292"/>
                        <a14:foregroundMark x1="9004" y1="81292" x2="7725" y2="89682"/>
                        <a14:foregroundMark x1="7725" y1="89682" x2="5061" y2="39441"/>
                        <a14:foregroundMark x1="5061" y1="39441" x2="4422" y2="37705"/>
                        <a14:foregroundMark x1="10655" y1="3182" x2="7938" y2="10511"/>
                        <a14:foregroundMark x1="7938" y1="10511" x2="9057" y2="20829"/>
                        <a14:foregroundMark x1="9057" y1="20829" x2="5115" y2="93057"/>
                        <a14:foregroundMark x1="5115" y1="93057" x2="9643" y2="97493"/>
                        <a14:foregroundMark x1="9643" y1="97493" x2="7832" y2="95564"/>
                        <a14:foregroundMark x1="10975" y1="3568" x2="6713" y2="3568"/>
                        <a14:foregroundMark x1="6713" y1="3568" x2="4102" y2="34523"/>
                        <a14:foregroundMark x1="4102" y1="34523" x2="2397" y2="22276"/>
                        <a14:foregroundMark x1="2397" y1="22276" x2="2717" y2="18997"/>
                        <a14:foregroundMark x1="92541" y1="98650" x2="92381" y2="96046"/>
                        <a14:foregroundMark x1="91582" y1="2893" x2="96217" y2="8679"/>
                        <a14:foregroundMark x1="96217" y1="8679" x2="97176" y2="31919"/>
                        <a14:foregroundMark x1="97176" y1="31919" x2="94193" y2="87850"/>
                        <a14:foregroundMark x1="94193" y1="87850" x2="92062" y2="94118"/>
                        <a14:foregroundMark x1="92062" y1="94118" x2="90250" y2="91707"/>
                        <a14:foregroundMark x1="94406" y1="96239" x2="94140" y2="88428"/>
                        <a14:foregroundMark x1="94140" y1="88428" x2="96750" y2="97589"/>
                        <a14:foregroundMark x1="96750" y1="97589" x2="96004" y2="91032"/>
                        <a14:foregroundMark x1="36388" y1="32980" x2="36281" y2="40212"/>
                        <a14:foregroundMark x1="36281" y1="40212" x2="38146" y2="46191"/>
                        <a14:foregroundMark x1="38146" y1="46191" x2="41716" y2="46095"/>
                        <a14:foregroundMark x1="41716" y1="46095" x2="45019" y2="47155"/>
                        <a14:foregroundMark x1="45019" y1="47155" x2="48215" y2="50723"/>
                        <a14:foregroundMark x1="48215" y1="50723" x2="55781" y2="49084"/>
                        <a14:foregroundMark x1="55781" y1="49084" x2="55887" y2="49084"/>
                        <a14:foregroundMark x1="58125" y1="46191" x2="55035" y2="46770"/>
                        <a14:foregroundMark x1="45818" y1="47155" x2="43101" y2="46287"/>
                        <a14:foregroundMark x1="38039" y1="43298" x2="38093" y2="44166"/>
                        <a14:foregroundMark x1="41289" y1="30955" x2="41289" y2="30955"/>
                        <a14:foregroundMark x1="39957" y1="31726" x2="39957" y2="31726"/>
                        <a14:foregroundMark x1="63079" y1="46191" x2="64465" y2="40598"/>
                        <a14:foregroundMark x1="64251" y1="39826" x2="64251" y2="39826"/>
                        <a14:foregroundMark x1="63559" y1="41755" x2="63559" y2="41755"/>
                        <a14:foregroundMark x1="60895" y1="31726" x2="60895" y2="31726"/>
                        <a14:foregroundMark x1="60362" y1="31726" x2="60362" y2="31726"/>
                        <a14:foregroundMark x1="59776" y1="31437" x2="59776" y2="31437"/>
                        <a14:foregroundMark x1="59457" y1="30665" x2="59457" y2="30665"/>
                        <a14:foregroundMark x1="46830" y1="29797" x2="48855" y2="27676"/>
                        <a14:foregroundMark x1="58924" y1="46095" x2="58924" y2="46095"/>
                        <a14:foregroundMark x1="60043" y1="46095" x2="60043" y2="46095"/>
                        <a14:foregroundMark x1="61907" y1="46577" x2="61907" y2="46577"/>
                        <a14:backgroundMark x1="41929" y1="41466" x2="38732" y2="37705"/>
                        <a14:backgroundMark x1="38732" y1="37705" x2="41662" y2="34330"/>
                        <a14:backgroundMark x1="41662" y1="34330" x2="45072" y2="34233"/>
                        <a14:backgroundMark x1="45072" y1="34233" x2="48641" y2="34233"/>
                        <a14:backgroundMark x1="48641" y1="34233" x2="52158" y2="33944"/>
                        <a14:backgroundMark x1="52158" y1="33944" x2="55994" y2="34041"/>
                        <a14:backgroundMark x1="55994" y1="34041" x2="58764" y2="39151"/>
                        <a14:backgroundMark x1="58764" y1="39151" x2="45551" y2="43009"/>
                        <a14:backgroundMark x1="39212" y1="34137" x2="38572" y2="40887"/>
                        <a14:backgroundMark x1="38572" y1="40887" x2="40117" y2="42334"/>
                        <a14:backgroundMark x1="38785" y1="45902" x2="38785" y2="45902"/>
                        <a14:backgroundMark x1="58924" y1="33365" x2="62174" y2="34812"/>
                        <a14:backgroundMark x1="62174" y1="34812" x2="61641" y2="41755"/>
                        <a14:backgroundMark x1="61641" y1="41755" x2="60416" y2="42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8" r="11676" b="1057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3791E48-4F8C-42BF-B1FA-E2995DF95C60}"/>
              </a:ext>
            </a:extLst>
          </p:cNvPr>
          <p:cNvSpPr txBox="1"/>
          <p:nvPr/>
        </p:nvSpPr>
        <p:spPr>
          <a:xfrm>
            <a:off x="4571999" y="2607081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dist"/>
            <a:r>
              <a:rPr lang="ko-KR" altLang="en-US" sz="4000">
                <a:ln w="3175">
                  <a:noFill/>
                </a:ln>
                <a:gradFill>
                  <a:gsLst>
                    <a:gs pos="84000">
                      <a:schemeClr val="accent2">
                        <a:lumMod val="50000"/>
                      </a:schemeClr>
                    </a:gs>
                    <a:gs pos="4000">
                      <a:schemeClr val="accent2">
                        <a:lumMod val="50000"/>
                      </a:schemeClr>
                    </a:gs>
                    <a:gs pos="28000">
                      <a:srgbClr val="FFCC00"/>
                    </a:gs>
                    <a:gs pos="50000">
                      <a:schemeClr val="accent4">
                        <a:lumMod val="40000"/>
                        <a:lumOff val="60000"/>
                      </a:schemeClr>
                    </a:gs>
                    <a:gs pos="65000">
                      <a:srgbClr val="FFCC00"/>
                    </a:gs>
                  </a:gsLst>
                  <a:lin ang="5400000" scaled="1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DX종로1번지" panose="02020600000000000000" pitchFamily="18" charset="-127"/>
                <a:ea typeface="DX종로1번지" panose="02020600000000000000" pitchFamily="18" charset="-127"/>
              </a:rPr>
              <a:t>감사합니다</a:t>
            </a:r>
            <a:endParaRPr lang="ko-KR" altLang="en-US" sz="400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DX종로1번지" panose="02020600000000000000" pitchFamily="18" charset="-127"/>
              <a:ea typeface="DX종로1번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19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29B574C-5823-4D4A-9F2A-62DB57EC7DCF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EE9F39B-A031-4459-9744-49F3A241F8BA}"/>
              </a:ext>
            </a:extLst>
          </p:cNvPr>
          <p:cNvSpPr txBox="1"/>
          <p:nvPr/>
        </p:nvSpPr>
        <p:spPr>
          <a:xfrm>
            <a:off x="7932267" y="1889592"/>
            <a:ext cx="3537527" cy="344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Riot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API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챌린저 리그의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데이터 </a:t>
            </a:r>
            <a:r>
              <a:rPr lang="en-US" altLang="ko-KR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54840</a:t>
            </a: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&amp;</a:t>
            </a:r>
          </a:p>
          <a:p>
            <a:pPr>
              <a:lnSpc>
                <a:spcPct val="250000"/>
              </a:lnSpc>
            </a:pP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데이터 </a:t>
            </a:r>
            <a:r>
              <a:rPr lang="en-US" altLang="ko-KR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만개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수집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분석에 용이하도록 정제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2C5E50D-1200-4B4A-89D0-CAD567E1F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4" y="2009663"/>
            <a:ext cx="6477887" cy="3514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8D921C5-4F1D-469D-842E-8D89055F67B9}"/>
              </a:ext>
            </a:extLst>
          </p:cNvPr>
          <p:cNvSpPr txBox="1"/>
          <p:nvPr/>
        </p:nvSpPr>
        <p:spPr>
          <a:xfrm>
            <a:off x="4288841" y="299914"/>
            <a:ext cx="353752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21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29B574C-5823-4D4A-9F2A-62DB57EC7DCF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FC613AF-3723-459E-9F53-EAAB514F5120}"/>
              </a:ext>
            </a:extLst>
          </p:cNvPr>
          <p:cNvSpPr txBox="1"/>
          <p:nvPr/>
        </p:nvSpPr>
        <p:spPr>
          <a:xfrm>
            <a:off x="7513391" y="1938313"/>
            <a:ext cx="4165416" cy="344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넘는 변수 중 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빈 데이터 변수와 불필요한 데이터들을 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제거하여 총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변수의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상관관계를 보기위하여 히트맵 작성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ko-KR" altLang="en-US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특이한 관계를 발견할 수 없었음</a:t>
            </a:r>
            <a:endParaRPr lang="en-US" altLang="ko-KR">
              <a:solidFill>
                <a:srgbClr val="00B0F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75179F1-F152-451B-910E-2EC3081904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34" y="1477531"/>
            <a:ext cx="6373866" cy="50387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CE234FB-A8D5-4F56-B45A-51707BB867B0}"/>
              </a:ext>
            </a:extLst>
          </p:cNvPr>
          <p:cNvSpPr txBox="1"/>
          <p:nvPr/>
        </p:nvSpPr>
        <p:spPr>
          <a:xfrm>
            <a:off x="4288841" y="299914"/>
            <a:ext cx="353752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상관분석 히트맵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550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29B574C-5823-4D4A-9F2A-62DB57EC7DCF}"/>
              </a:ext>
            </a:extLst>
          </p:cNvPr>
          <p:cNvSpPr txBox="1"/>
          <p:nvPr/>
        </p:nvSpPr>
        <p:spPr>
          <a:xfrm>
            <a:off x="979468" y="233019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주제 선정 이유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49F9796-063B-4B3E-8BBE-63C996F560BD}"/>
              </a:ext>
            </a:extLst>
          </p:cNvPr>
          <p:cNvSpPr/>
          <p:nvPr/>
        </p:nvSpPr>
        <p:spPr>
          <a:xfrm>
            <a:off x="979468" y="1218759"/>
            <a:ext cx="5226467" cy="533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xmlns="" id="{52C09EE5-CA84-4F58-924C-75F28B837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70" y="1363550"/>
            <a:ext cx="4909382" cy="517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353752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상관분석 히트맵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EB5DCF-195F-40E3-B7AD-C5DA5CBDC624}"/>
              </a:ext>
            </a:extLst>
          </p:cNvPr>
          <p:cNvSpPr txBox="1"/>
          <p:nvPr/>
        </p:nvSpPr>
        <p:spPr>
          <a:xfrm>
            <a:off x="6721263" y="1790589"/>
            <a:ext cx="4851611" cy="436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블루팀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레드팀별 초반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(0~10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>
              <a:lnSpc>
                <a:spcPct val="25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분당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CS/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분당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GOLD/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분당 경험치 차이들이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의미들을 갖는지 보기위해 히트맵 작성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초반 골드와 경험치의 상관관계가 높음</a:t>
            </a:r>
            <a:endParaRPr lang="en-US" altLang="ko-KR" sz="1400">
              <a:solidFill>
                <a:schemeClr val="accent4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초반에는 골드를 먹으며 경험치를 쌓아 성장에 초점을 맞춰 승리와 연관성을 알아보고자 함</a:t>
            </a:r>
            <a:endParaRPr lang="en-US" altLang="ko-KR" sz="1400">
              <a:solidFill>
                <a:schemeClr val="accent4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altLang="ko-KR">
              <a:solidFill>
                <a:srgbClr val="00B0F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9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1590772-C897-4A88-B8B6-6C18A52B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75" y="1482925"/>
            <a:ext cx="5210799" cy="18442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6878D27-828D-4F44-A5C5-D38FEEF86842}"/>
              </a:ext>
            </a:extLst>
          </p:cNvPr>
          <p:cNvSpPr/>
          <p:nvPr/>
        </p:nvSpPr>
        <p:spPr>
          <a:xfrm>
            <a:off x="6086474" y="1296145"/>
            <a:ext cx="6022134" cy="5378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>
                <a:solidFill>
                  <a:schemeClr val="bg1"/>
                </a:solidFill>
                <a:latin typeface="Courier New" panose="02070309020205020404" pitchFamily="49" charset="0"/>
              </a:rPr>
              <a:t>위를 보면 여러가지 문제가 있다</a:t>
            </a:r>
          </a:p>
          <a:p>
            <a:pPr>
              <a:lnSpc>
                <a:spcPct val="200000"/>
              </a:lnSpc>
            </a:pPr>
            <a:r>
              <a:rPr lang="en-US" altLang="ko-KR" sz="1600">
                <a:solidFill>
                  <a:schemeClr val="accent4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1. </a:t>
            </a:r>
            <a:r>
              <a:rPr lang="ko-KR" altLang="en-US" sz="1600">
                <a:solidFill>
                  <a:schemeClr val="bg1"/>
                </a:solidFill>
                <a:latin typeface="Courier New" panose="02070309020205020404" pitchFamily="49" charset="0"/>
              </a:rPr>
              <a:t>각각의 컬럼 값들이 숫자의 간격 차가 크다</a:t>
            </a:r>
          </a:p>
          <a:p>
            <a:pPr>
              <a:lnSpc>
                <a:spcPct val="200000"/>
              </a:lnSpc>
            </a:pPr>
            <a:r>
              <a:rPr lang="en-US" altLang="ko-KR" sz="1600">
                <a:solidFill>
                  <a:schemeClr val="bg1"/>
                </a:solidFill>
                <a:latin typeface="Courier New" panose="02070309020205020404" pitchFamily="49" charset="0"/>
              </a:rPr>
              <a:t>	</a:t>
            </a:r>
            <a:r>
              <a:rPr lang="en-US" altLang="ko-KR" sz="1600">
                <a:solidFill>
                  <a:srgbClr val="00B0F0"/>
                </a:solidFill>
                <a:latin typeface="Courier New" panose="02070309020205020404" pitchFamily="49" charset="0"/>
              </a:rPr>
              <a:t>-&gt; </a:t>
            </a:r>
            <a:r>
              <a:rPr lang="ko-KR" altLang="en-US" sz="1600">
                <a:solidFill>
                  <a:srgbClr val="00B0F0"/>
                </a:solidFill>
                <a:latin typeface="Courier New" panose="02070309020205020404" pitchFamily="49" charset="0"/>
              </a:rPr>
              <a:t>표준화 실시</a:t>
            </a:r>
            <a:endParaRPr lang="en-US" altLang="ko-KR" sz="1600">
              <a:solidFill>
                <a:srgbClr val="00B0F0"/>
              </a:solidFill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600">
                <a:solidFill>
                  <a:schemeClr val="accent4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2. </a:t>
            </a:r>
            <a:r>
              <a:rPr lang="ko-KR" altLang="en-US" sz="1600">
                <a:solidFill>
                  <a:schemeClr val="bg1"/>
                </a:solidFill>
                <a:latin typeface="Courier New" panose="02070309020205020404" pitchFamily="49" charset="0"/>
              </a:rPr>
              <a:t>블루팀과 레드팀의 컬럼이 한 행에 들어있다</a:t>
            </a: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  <a:latin typeface="Courier New" panose="02070309020205020404" pitchFamily="49" charset="0"/>
              </a:rPr>
              <a:t>	-&gt; </a:t>
            </a:r>
            <a:r>
              <a:rPr lang="en-US" altLang="ko-KR" sz="1600">
                <a:solidFill>
                  <a:srgbClr val="00B0F0"/>
                </a:solidFill>
                <a:latin typeface="Courier New" panose="02070309020205020404" pitchFamily="49" charset="0"/>
              </a:rPr>
              <a:t>WIN </a:t>
            </a:r>
            <a:r>
              <a:rPr lang="ko-KR" altLang="en-US" sz="1600">
                <a:solidFill>
                  <a:srgbClr val="00B0F0"/>
                </a:solidFill>
                <a:latin typeface="Courier New" panose="02070309020205020404" pitchFamily="49" charset="0"/>
              </a:rPr>
              <a:t>단일 컬럼 새로 생성</a:t>
            </a:r>
            <a:r>
              <a:rPr lang="en-US" altLang="ko-KR" sz="1600">
                <a:solidFill>
                  <a:schemeClr val="bg1"/>
                </a:solidFill>
                <a:latin typeface="Courier New" panose="02070309020205020404" pitchFamily="49" charset="0"/>
              </a:rPr>
              <a:t>(Win:1,</a:t>
            </a:r>
            <a:r>
              <a:rPr lang="ko-KR" altLang="en-US" sz="160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Courier New" panose="02070309020205020404" pitchFamily="49" charset="0"/>
              </a:rPr>
              <a:t>Lose:0)</a:t>
            </a:r>
            <a:endParaRPr lang="ko-KR" altLang="en-US" sz="160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Courier New" panose="02070309020205020404" pitchFamily="49" charset="0"/>
              </a:rPr>
              <a:t/>
            </a:r>
            <a:br>
              <a:rPr lang="ko-KR" altLang="en-US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Courier New" panose="02070309020205020404" pitchFamily="49" charset="0"/>
              </a:rPr>
              <a:t>로지스틱 회귀분석</a:t>
            </a:r>
            <a:r>
              <a:rPr lang="ko-KR" altLang="en-US">
                <a:solidFill>
                  <a:schemeClr val="bg1"/>
                </a:solidFill>
                <a:latin typeface="Courier New" panose="02070309020205020404" pitchFamily="49" charset="0"/>
              </a:rPr>
              <a:t>을 실시하여 승리를 하기위해 </a:t>
            </a:r>
            <a:endParaRPr lang="en-US" altLang="ko-KR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ko-KR" altLang="en-US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초반에  분당 </a:t>
            </a:r>
            <a:r>
              <a:rPr lang="en-US" altLang="ko-KR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CS/ </a:t>
            </a:r>
            <a:r>
              <a:rPr lang="ko-KR" altLang="en-US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분당 </a:t>
            </a:r>
            <a:r>
              <a:rPr lang="en-US" altLang="ko-KR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GOLD/ </a:t>
            </a:r>
            <a:r>
              <a:rPr lang="ko-KR" altLang="en-US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분당 경험치 를 얼마씩 먹어야</a:t>
            </a:r>
            <a:endParaRPr lang="en-US" altLang="ko-KR" b="1">
              <a:solidFill>
                <a:schemeClr val="accent4">
                  <a:lumMod val="20000"/>
                  <a:lumOff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승리하는지 알아보고자 함</a:t>
            </a:r>
            <a:endParaRPr lang="en-US" altLang="ko-KR" b="1">
              <a:solidFill>
                <a:schemeClr val="accent4">
                  <a:lumMod val="20000"/>
                  <a:lumOff val="80000"/>
                </a:schemeClr>
              </a:solidFill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endParaRPr lang="ko-KR" altLang="en-US" b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0C2E8A-B694-4874-BF53-F201C1866708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09F45CA-BB7B-4F90-BA4E-A31E48CD1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75" y="4251788"/>
            <a:ext cx="5210799" cy="1844212"/>
          </a:xfrm>
          <a:prstGeom prst="rect">
            <a:avLst/>
          </a:prstGeom>
        </p:spPr>
      </p:pic>
      <p:pic>
        <p:nvPicPr>
          <p:cNvPr id="11" name="Picture 4" descr="회사에서 이번 ppt 자료 작성 때 아주 유용하게 썼던 터라 공유 합니다... 포이트 마다 살아있는 느낌~~ 교... | 프레젠테이션  레이아웃, 디자인, 포토샵">
            <a:extLst>
              <a:ext uri="{FF2B5EF4-FFF2-40B4-BE49-F238E27FC236}">
                <a16:creationId xmlns:a16="http://schemas.microsoft.com/office/drawing/2014/main" xmlns="" id="{4CF739A2-042D-4406-88EE-63161DB3C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86" b="33719"/>
          <a:stretch/>
        </p:blipFill>
        <p:spPr bwMode="auto">
          <a:xfrm>
            <a:off x="6593928" y="5413972"/>
            <a:ext cx="3725698" cy="9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졸작]파포나눔이가 만든 빨간색 동그라미 | 빨간색, 문신, 창조적인">
            <a:extLst>
              <a:ext uri="{FF2B5EF4-FFF2-40B4-BE49-F238E27FC236}">
                <a16:creationId xmlns:a16="http://schemas.microsoft.com/office/drawing/2014/main" xmlns="" id="{565E767F-1FD9-46E7-AA15-81CE3D48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507" y="5462568"/>
            <a:ext cx="971575" cy="7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무료 화살표이미지 : ppt에 유용하게 쓰이는 이미지 모음 (PNG/PSD) : 네이버 블로그">
            <a:extLst>
              <a:ext uri="{FF2B5EF4-FFF2-40B4-BE49-F238E27FC236}">
                <a16:creationId xmlns:a16="http://schemas.microsoft.com/office/drawing/2014/main" xmlns="" id="{A5C55F88-9854-495E-9074-03646A90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16192" y="3170337"/>
            <a:ext cx="749564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6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롤대기화면 버그 해결방법 아직 없나요? | LoL 인벤">
            <a:extLst>
              <a:ext uri="{FF2B5EF4-FFF2-40B4-BE49-F238E27FC236}">
                <a16:creationId xmlns:a16="http://schemas.microsoft.com/office/drawing/2014/main" xmlns="" id="{9980AB01-BDEA-41B5-9B27-6C06A2057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8"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113CCFA-0714-40E8-A2E2-9BDFDBA40195}"/>
              </a:ext>
            </a:extLst>
          </p:cNvPr>
          <p:cNvSpPr/>
          <p:nvPr/>
        </p:nvSpPr>
        <p:spPr>
          <a:xfrm>
            <a:off x="0" y="0"/>
            <a:ext cx="12191999" cy="6855352"/>
          </a:xfrm>
          <a:prstGeom prst="rect">
            <a:avLst/>
          </a:prstGeom>
          <a:solidFill>
            <a:srgbClr val="000A1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88D17-06BF-45BD-8651-C1477735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8" y="341744"/>
            <a:ext cx="517733" cy="52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2C0BC6-D87D-48A6-AB5A-CEE8FEBE0460}"/>
              </a:ext>
            </a:extLst>
          </p:cNvPr>
          <p:cNvSpPr txBox="1"/>
          <p:nvPr/>
        </p:nvSpPr>
        <p:spPr>
          <a:xfrm>
            <a:off x="4288841" y="299914"/>
            <a:ext cx="453654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r>
              <a:rPr lang="en-US" altLang="ko-KR"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분당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</a:t>
            </a:r>
            <a:r>
              <a:rPr lang="ko-KR" altLang="en-US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에 따른 승리 시각화와 결론 </a:t>
            </a:r>
            <a:r>
              <a:rPr lang="en-US" altLang="ko-KR"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sz="24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D6229E3-9FC6-468B-8D79-ECCC2C46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02" y="1466828"/>
            <a:ext cx="3768237" cy="2247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3F0EADC-B2BA-45B3-A21D-E360C1DB986B}"/>
              </a:ext>
            </a:extLst>
          </p:cNvPr>
          <p:cNvSpPr/>
          <p:nvPr/>
        </p:nvSpPr>
        <p:spPr>
          <a:xfrm>
            <a:off x="5148424" y="2253491"/>
            <a:ext cx="6548588" cy="3403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분당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CS/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분당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GOLD/ 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분당 경험치 에 따른 승리를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 시키고 로지스틱 분석도 간단하게 실시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그래프들이 </a:t>
            </a:r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다 왼쪽과 같이 나오며</a:t>
            </a:r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챌린저는 승패에 따른 분당</a:t>
            </a:r>
            <a:r>
              <a:rPr lang="en-US" altLang="ko-KR" sz="2000" b="1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CS/ GOLD/ </a:t>
            </a:r>
            <a:r>
              <a:rPr lang="ko-KR" altLang="en-US" sz="2000" b="1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경험치의 차이가 없다</a:t>
            </a:r>
            <a:r>
              <a:rPr lang="en-US" altLang="ko-KR" sz="2000" b="1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4F0C778-F7DA-4175-B003-B0E5EDA1E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01" y="3945618"/>
            <a:ext cx="3768237" cy="2247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4203CA0-9F4D-4CA2-822B-D951576D2F3D}"/>
              </a:ext>
            </a:extLst>
          </p:cNvPr>
          <p:cNvSpPr txBox="1"/>
          <p:nvPr/>
        </p:nvSpPr>
        <p:spPr>
          <a:xfrm>
            <a:off x="1025236" y="279646"/>
            <a:ext cx="453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데이터 분석 과정</a:t>
            </a:r>
          </a:p>
        </p:txBody>
      </p:sp>
    </p:spTree>
    <p:extLst>
      <p:ext uri="{BB962C8B-B14F-4D97-AF65-F5344CB8AC3E}">
        <p14:creationId xmlns:p14="http://schemas.microsoft.com/office/powerpoint/2010/main" val="2928863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1072</Words>
  <Application>Microsoft Office PowerPoint</Application>
  <PresentationFormat>와이드스크린</PresentationFormat>
  <Paragraphs>313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맑은 고딕</vt:lpstr>
      <vt:lpstr>DX종로1번지</vt:lpstr>
      <vt:lpstr>Calisto MT</vt:lpstr>
      <vt:lpstr>Courier New</vt:lpstr>
      <vt:lpstr>나눔스퀘어</vt:lpstr>
      <vt:lpstr>Wingdings</vt:lpstr>
      <vt:lpstr>Arial</vt:lpstr>
      <vt:lpstr>a태백산맥</vt:lpstr>
      <vt:lpstr>나눔고딕</vt:lpstr>
      <vt:lpstr>a고운글씨B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HanruryLee</dc:creator>
  <cp:lastModifiedBy>Windows 사용자</cp:lastModifiedBy>
  <cp:revision>200</cp:revision>
  <dcterms:created xsi:type="dcterms:W3CDTF">2019-06-22T07:27:51Z</dcterms:created>
  <dcterms:modified xsi:type="dcterms:W3CDTF">2020-10-16T06:48:32Z</dcterms:modified>
</cp:coreProperties>
</file>